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317" r:id="rId4"/>
    <p:sldId id="318" r:id="rId5"/>
    <p:sldId id="260" r:id="rId6"/>
    <p:sldId id="323" r:id="rId7"/>
    <p:sldId id="258" r:id="rId8"/>
    <p:sldId id="259" r:id="rId9"/>
    <p:sldId id="319" r:id="rId10"/>
    <p:sldId id="289" r:id="rId11"/>
    <p:sldId id="262" r:id="rId12"/>
    <p:sldId id="263" r:id="rId13"/>
    <p:sldId id="264" r:id="rId14"/>
    <p:sldId id="265" r:id="rId15"/>
    <p:sldId id="266" r:id="rId16"/>
    <p:sldId id="267" r:id="rId17"/>
    <p:sldId id="320" r:id="rId18"/>
    <p:sldId id="269" r:id="rId19"/>
    <p:sldId id="270" r:id="rId20"/>
    <p:sldId id="271" r:id="rId21"/>
    <p:sldId id="273" r:id="rId22"/>
    <p:sldId id="272" r:id="rId23"/>
    <p:sldId id="321" r:id="rId24"/>
    <p:sldId id="274" r:id="rId25"/>
    <p:sldId id="275" r:id="rId26"/>
    <p:sldId id="277" r:id="rId27"/>
    <p:sldId id="278" r:id="rId28"/>
    <p:sldId id="280" r:id="rId29"/>
    <p:sldId id="281" r:id="rId30"/>
    <p:sldId id="282" r:id="rId31"/>
    <p:sldId id="283" r:id="rId32"/>
    <p:sldId id="284" r:id="rId33"/>
    <p:sldId id="287" r:id="rId34"/>
    <p:sldId id="288" r:id="rId35"/>
    <p:sldId id="290" r:id="rId36"/>
    <p:sldId id="303" r:id="rId37"/>
    <p:sldId id="293" r:id="rId38"/>
    <p:sldId id="294" r:id="rId39"/>
    <p:sldId id="297" r:id="rId40"/>
    <p:sldId id="298" r:id="rId41"/>
    <p:sldId id="299" r:id="rId42"/>
    <p:sldId id="300" r:id="rId43"/>
    <p:sldId id="301" r:id="rId44"/>
    <p:sldId id="302" r:id="rId45"/>
    <p:sldId id="312" r:id="rId46"/>
    <p:sldId id="324" r:id="rId47"/>
    <p:sldId id="305" r:id="rId48"/>
    <p:sldId id="306" r:id="rId49"/>
    <p:sldId id="314" r:id="rId50"/>
    <p:sldId id="313" r:id="rId51"/>
    <p:sldId id="315" r:id="rId52"/>
    <p:sldId id="309" r:id="rId53"/>
    <p:sldId id="322" r:id="rId54"/>
    <p:sldId id="31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6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4568-F5EA-FE4B-A1AB-0DA78021D215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3E24E-2E45-6C4A-830C-37D2EB4A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38D1B-05FA-2A4E-9B05-691B1EB98909}" type="slidenum">
              <a:rPr lang="en-US"/>
              <a:pPr/>
              <a:t>18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D0978-D5BB-B349-A7A8-5BA9FA586A61}" type="slidenum">
              <a:rPr lang="en-US"/>
              <a:pPr/>
              <a:t>42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D36BDB-48E3-8947-BBEA-F37656EAF561}" type="slidenum">
              <a:rPr lang="en-US"/>
              <a:pPr/>
              <a:t>48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cs typeface="MS PGothic" charset="0"/>
              </a:rPr>
              <a:t>NGI is one of the most well equipped NGS site in Europe. We use different technologies which makes it possible to find most appropriate solution for different type of projects</a:t>
            </a:r>
          </a:p>
        </p:txBody>
      </p:sp>
      <p:sp>
        <p:nvSpPr>
          <p:cNvPr id="1536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fld id="{2F79CB7E-909E-3041-A4DA-8757F10855A9}" type="slidenum">
              <a:rPr lang="en-US" sz="1200">
                <a:solidFill>
                  <a:srgbClr val="000000"/>
                </a:solidFill>
                <a:cs typeface="MS PGothic" charset="0"/>
              </a:rPr>
              <a:pPr algn="r" eaLnBrk="1" hangingPunct="1"/>
              <a:t>49</a:t>
            </a:fld>
            <a:endParaRPr lang="en-US" sz="1200">
              <a:solidFill>
                <a:srgbClr val="000000"/>
              </a:solidFill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en-US" sz="24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sv-SE" sz="2400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460DB-EA98-FC46-8639-73E9EE93C890}" type="slidenum">
              <a:rPr lang="en-US"/>
              <a:pPr/>
              <a:t>7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GB">
                <a:latin typeface="Calibri" charset="0"/>
              </a:rPr>
              <a:t>Tight schedule, Lunch (wrap) at level 2, Dinner at level 2, speakers hand in USB, Thanks to Anders Andersson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94794-A686-6A40-B55A-03C10FEB4F38}" type="slidenum">
              <a:rPr lang="en-US"/>
              <a:pPr/>
              <a:t>11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3D8299-52F8-EA4C-BFFD-47FC10744EA2}" type="slidenum">
              <a:rPr lang="en-US"/>
              <a:pPr/>
              <a:t>12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76188E-5FFD-A14C-A5A5-344DE4B9843F}" type="slidenum">
              <a:rPr lang="en-US"/>
              <a:pPr/>
              <a:t>13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ABAB9-D0B3-4340-9C1C-D70284F728ED}" type="slidenum">
              <a:rPr lang="en-US"/>
              <a:pPr/>
              <a:t>15</a:t>
            </a:fld>
            <a:endParaRPr lang="en-US"/>
          </a:p>
        </p:txBody>
      </p:sp>
      <p:sp>
        <p:nvSpPr>
          <p:cNvPr id="297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39FC48-0AFE-C14A-95E7-C3BDF7F315F9}" type="slidenum">
              <a:rPr lang="en-US"/>
              <a:pPr/>
              <a:t>16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1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8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1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2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7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0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3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01843-7042-7C49-8FB0-59BA7AFF31BA}" type="datetimeFigureOut">
              <a:rPr lang="en-US" smtClean="0"/>
              <a:t>20/09/16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41.png"/><Relationship Id="rId5" Type="http://schemas.openxmlformats.org/officeDocument/2006/relationships/image" Target="../media/image24.png"/><Relationship Id="rId6" Type="http://schemas.openxmlformats.org/officeDocument/2006/relationships/image" Target="../media/image42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jpe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hyperlink" Target="http://journals.plos.org/plosbiology/article?id=10.1371/journal.pbio.1001744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4" Type="http://schemas.openxmlformats.org/officeDocument/2006/relationships/image" Target="../media/image88.jpeg"/><Relationship Id="rId5" Type="http://schemas.openxmlformats.org/officeDocument/2006/relationships/image" Target="../media/image89.jpe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25" y="2130425"/>
            <a:ext cx="9022299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Next Generation Sequencing –</a:t>
            </a:r>
            <a:b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An Overview</a:t>
            </a:r>
            <a:endParaRPr lang="en-US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525" y="4366760"/>
            <a:ext cx="8009343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Olga Vinnere Pettersson, PhD</a:t>
            </a:r>
          </a:p>
          <a:p>
            <a:r>
              <a:rPr lang="en-US" sz="3000" dirty="0" smtClean="0"/>
              <a:t>National Genomics Infrastructure hosted by </a:t>
            </a:r>
            <a:r>
              <a:rPr lang="en-US" sz="3000" dirty="0" err="1" smtClean="0"/>
              <a:t>ScilifeLab</a:t>
            </a:r>
            <a:r>
              <a:rPr lang="en-US" sz="3000" dirty="0" smtClean="0"/>
              <a:t>,</a:t>
            </a:r>
          </a:p>
          <a:p>
            <a:r>
              <a:rPr lang="en-US" sz="3000" dirty="0" smtClean="0"/>
              <a:t>Uppsala Node (UGC)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974" y="37049"/>
            <a:ext cx="3221851" cy="109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6" y="389025"/>
            <a:ext cx="2370111" cy="738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7338" y="6457767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6.2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7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58" y="44824"/>
            <a:ext cx="7066072" cy="1143000"/>
          </a:xfrm>
        </p:spPr>
        <p:txBody>
          <a:bodyPr/>
          <a:lstStyle/>
          <a:p>
            <a:r>
              <a:rPr lang="en-US" dirty="0" smtClean="0"/>
              <a:t>Making an NGS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2" y="1443967"/>
            <a:ext cx="3828417" cy="1945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522" y="344030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QC – </a:t>
            </a:r>
            <a:r>
              <a:rPr lang="en-US" b="1" dirty="0" smtClean="0">
                <a:solidFill>
                  <a:srgbClr val="FF0000"/>
                </a:solidFill>
              </a:rPr>
              <a:t>paramount importance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03" y="1310216"/>
            <a:ext cx="3407527" cy="2079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0263" y="3389385"/>
            <a:ext cx="239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Sharing &amp; size selection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3734" y="42404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072907" y="4187490"/>
            <a:ext cx="1137626" cy="132298"/>
            <a:chOff x="727552" y="4127699"/>
            <a:chExt cx="1137626" cy="13229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836134" y="4392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52547" y="45452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40934" y="4843137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5308" y="4969592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6257" y="46976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98134" y="5154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98693" y="52939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334121" y="54463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3854" y="56120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648749" y="5180754"/>
            <a:ext cx="1137626" cy="132298"/>
            <a:chOff x="727552" y="4127699"/>
            <a:chExt cx="1137626" cy="13229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146629" y="4928359"/>
            <a:ext cx="1137626" cy="132298"/>
            <a:chOff x="727552" y="4127699"/>
            <a:chExt cx="1137626" cy="13229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41829" y="5293465"/>
            <a:ext cx="1137626" cy="132298"/>
            <a:chOff x="727552" y="4127699"/>
            <a:chExt cx="1137626" cy="13229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10642" y="4620288"/>
            <a:ext cx="1137626" cy="132298"/>
            <a:chOff x="727552" y="4127699"/>
            <a:chExt cx="1137626" cy="132298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7029" y="4318759"/>
            <a:ext cx="1137626" cy="132298"/>
            <a:chOff x="727552" y="4127699"/>
            <a:chExt cx="1137626" cy="132298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10642" y="5582463"/>
            <a:ext cx="1137626" cy="132298"/>
            <a:chOff x="727552" y="4127699"/>
            <a:chExt cx="1137626" cy="132298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06257" y="6178870"/>
            <a:ext cx="507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Ligation of sequencing adaptors, technology specific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703834" y="4581527"/>
            <a:ext cx="21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Amplification</a:t>
            </a:r>
            <a:endParaRPr lang="en-US" sz="28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972600" y="4856367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969065" y="4862982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7024179" y="0"/>
            <a:ext cx="2140396" cy="1528854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13" name="Group 12"/>
          <p:cNvGrpSpPr/>
          <p:nvPr/>
        </p:nvGrpSpPr>
        <p:grpSpPr>
          <a:xfrm>
            <a:off x="5962603" y="5276666"/>
            <a:ext cx="2739356" cy="1466677"/>
            <a:chOff x="5962603" y="5276666"/>
            <a:chExt cx="2739356" cy="1466677"/>
          </a:xfrm>
        </p:grpSpPr>
        <p:sp>
          <p:nvSpPr>
            <p:cNvPr id="3" name="Oval 2"/>
            <p:cNvSpPr/>
            <p:nvPr/>
          </p:nvSpPr>
          <p:spPr>
            <a:xfrm>
              <a:off x="5962603" y="5469681"/>
              <a:ext cx="1324376" cy="127366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024179" y="5714761"/>
              <a:ext cx="686110" cy="706030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H="1">
              <a:off x="7629659" y="5957124"/>
              <a:ext cx="220619" cy="2217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0830" y="5276666"/>
              <a:ext cx="781129" cy="1466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72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078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NGS </a:t>
            </a:r>
            <a:r>
              <a:rPr lang="en-US" dirty="0"/>
              <a:t>technologies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33400" y="5997841"/>
            <a:ext cx="6400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 smtClean="0"/>
              <a:t>RIP technologies: </a:t>
            </a:r>
            <a:r>
              <a:rPr lang="en-US" dirty="0" err="1" smtClean="0"/>
              <a:t>Helicos</a:t>
            </a:r>
            <a:r>
              <a:rPr lang="en-US" dirty="0" smtClean="0"/>
              <a:t>, </a:t>
            </a:r>
            <a:r>
              <a:rPr lang="en-US" dirty="0" err="1" smtClean="0"/>
              <a:t>Polonator</a:t>
            </a:r>
            <a:r>
              <a:rPr lang="en-US" dirty="0" smtClean="0"/>
              <a:t>, </a:t>
            </a:r>
            <a:r>
              <a:rPr lang="en-US" dirty="0" err="1" smtClean="0"/>
              <a:t>SOLiD</a:t>
            </a:r>
            <a:r>
              <a:rPr lang="en-US" dirty="0" smtClean="0"/>
              <a:t>, 454 etc.</a:t>
            </a:r>
          </a:p>
          <a:p>
            <a:r>
              <a:rPr lang="en-US" dirty="0" smtClean="0"/>
              <a:t>In development: Tunneling currents, </a:t>
            </a:r>
            <a:r>
              <a:rPr lang="en-US" dirty="0" err="1" smtClean="0"/>
              <a:t>nanopores</a:t>
            </a:r>
            <a:r>
              <a:rPr lang="en-US" dirty="0" smtClean="0"/>
              <a:t>, etc.</a:t>
            </a:r>
            <a:endParaRPr lang="en-US" dirty="0"/>
          </a:p>
        </p:txBody>
      </p:sp>
      <p:graphicFrame>
        <p:nvGraphicFramePr>
          <p:cNvPr id="11379" name="Group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148679"/>
              </p:ext>
            </p:extLst>
          </p:nvPr>
        </p:nvGraphicFramePr>
        <p:xfrm>
          <a:off x="430434" y="806344"/>
          <a:ext cx="8229600" cy="4892993"/>
        </p:xfrm>
        <a:graphic>
          <a:graphicData uri="http://schemas.openxmlformats.org/drawingml/2006/table">
            <a:tbl>
              <a:tblPr/>
              <a:tblGrid>
                <a:gridCol w="2075085"/>
                <a:gridCol w="1980652"/>
                <a:gridCol w="2116463"/>
                <a:gridCol w="2057400"/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Company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Platform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Amplification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Sequencing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method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Roche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 (until 2016)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Pyrosequencing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Illumina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MiSeq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NextSeq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X10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Bridge 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LifeTechnologies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(Thermo Fisher)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Torrent,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Proton, S5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 (pH)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Pacific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Biosciences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RSII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(SMRT)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1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Complete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genomics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Nanoballs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Ligation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Oxford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Nanopore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*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MinION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GridION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568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Differences between platforms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78741"/>
            <a:ext cx="8229600" cy="4525963"/>
          </a:xfrm>
        </p:spPr>
        <p:txBody>
          <a:bodyPr/>
          <a:lstStyle/>
          <a:p>
            <a:r>
              <a:rPr lang="en-US" dirty="0" smtClean="0"/>
              <a:t>Technology: chemistry + signal detection</a:t>
            </a:r>
          </a:p>
          <a:p>
            <a:r>
              <a:rPr lang="en-US" dirty="0" smtClean="0"/>
              <a:t>Run </a:t>
            </a:r>
            <a:r>
              <a:rPr lang="en-US" dirty="0"/>
              <a:t>times vary from hours to days</a:t>
            </a:r>
          </a:p>
          <a:p>
            <a:r>
              <a:rPr lang="en-US" dirty="0"/>
              <a:t>Production range from Mb to Gb</a:t>
            </a:r>
          </a:p>
          <a:p>
            <a:r>
              <a:rPr lang="en-US" dirty="0"/>
              <a:t>Read length from &lt;100 </a:t>
            </a:r>
            <a:r>
              <a:rPr lang="en-US" dirty="0" err="1"/>
              <a:t>bp</a:t>
            </a:r>
            <a:r>
              <a:rPr lang="en-US" dirty="0"/>
              <a:t> to &gt; </a:t>
            </a:r>
            <a:r>
              <a:rPr lang="en-US" dirty="0" smtClean="0"/>
              <a:t>20</a:t>
            </a:r>
            <a:r>
              <a:rPr lang="en-US" dirty="0"/>
              <a:t> </a:t>
            </a:r>
            <a:r>
              <a:rPr lang="en-US" dirty="0" err="1" smtClean="0"/>
              <a:t>Kbp</a:t>
            </a:r>
            <a:endParaRPr lang="en-US" dirty="0"/>
          </a:p>
          <a:p>
            <a:r>
              <a:rPr lang="en-US" dirty="0"/>
              <a:t>Accuracy per base from 0.1% to 15%</a:t>
            </a:r>
          </a:p>
          <a:p>
            <a:r>
              <a:rPr lang="en-US" dirty="0"/>
              <a:t>Cost per base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12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Illumina</a:t>
            </a:r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51830"/>
            <a:ext cx="6858000" cy="267282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Whole genome, </a:t>
            </a:r>
            <a:r>
              <a:rPr lang="en-US" sz="2000" dirty="0" err="1"/>
              <a:t>exome</a:t>
            </a:r>
            <a:r>
              <a:rPr lang="en-US" sz="2000" dirty="0"/>
              <a:t> and targeted </a:t>
            </a:r>
            <a:r>
              <a:rPr lang="en-US" sz="2000" dirty="0" err="1"/>
              <a:t>reseq</a:t>
            </a:r>
            <a:endParaRPr lang="en-US" sz="2000" dirty="0"/>
          </a:p>
          <a:p>
            <a:r>
              <a:rPr lang="en-US" sz="2000" dirty="0" err="1"/>
              <a:t>Transcriptome</a:t>
            </a:r>
            <a:r>
              <a:rPr lang="en-US" sz="2000" dirty="0"/>
              <a:t> analyses</a:t>
            </a:r>
          </a:p>
          <a:p>
            <a:r>
              <a:rPr lang="en-US" sz="2000" dirty="0" err="1"/>
              <a:t>Methylome</a:t>
            </a:r>
            <a:r>
              <a:rPr lang="en-US" sz="2000" dirty="0"/>
              <a:t> and </a:t>
            </a:r>
            <a:r>
              <a:rPr lang="en-US" sz="2000" dirty="0" err="1"/>
              <a:t>ChiPSeq</a:t>
            </a:r>
            <a:endParaRPr lang="en-US" sz="2000" dirty="0"/>
          </a:p>
          <a:p>
            <a:r>
              <a:rPr lang="en-US" sz="2000" dirty="0"/>
              <a:t>Rapid targeted </a:t>
            </a:r>
            <a:r>
              <a:rPr lang="en-US" sz="2000" dirty="0" err="1"/>
              <a:t>resequencing</a:t>
            </a:r>
            <a:r>
              <a:rPr lang="en-US" sz="2000" dirty="0"/>
              <a:t> (MiSeq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Human genome </a:t>
            </a:r>
            <a:r>
              <a:rPr lang="en-US" sz="2000" dirty="0" err="1" smtClean="0"/>
              <a:t>seq</a:t>
            </a:r>
            <a:r>
              <a:rPr lang="en-US" sz="2000" dirty="0" smtClean="0"/>
              <a:t> (</a:t>
            </a:r>
            <a:r>
              <a:rPr lang="en-US" sz="2000" dirty="0" err="1" smtClean="0"/>
              <a:t>Xten</a:t>
            </a:r>
            <a:r>
              <a:rPr lang="en-US" sz="2000" dirty="0" smtClean="0"/>
              <a:t>)</a:t>
            </a:r>
            <a:endParaRPr lang="en-US" dirty="0"/>
          </a:p>
        </p:txBody>
      </p:sp>
      <p:graphicFrame>
        <p:nvGraphicFramePr>
          <p:cNvPr id="4102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84566"/>
              </p:ext>
            </p:extLst>
          </p:nvPr>
        </p:nvGraphicFramePr>
        <p:xfrm>
          <a:off x="457200" y="889000"/>
          <a:ext cx="8382000" cy="2865120"/>
        </p:xfrm>
        <a:graphic>
          <a:graphicData uri="http://schemas.openxmlformats.org/drawingml/2006/table">
            <a:tbl>
              <a:tblPr/>
              <a:tblGrid>
                <a:gridCol w="1511300"/>
                <a:gridCol w="2679700"/>
                <a:gridCol w="1676400"/>
                <a:gridCol w="1295400"/>
                <a:gridCol w="1219200"/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HiSeq2500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600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27h or standard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run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100x100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(250x250)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MiSeq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540 Mb – 15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(4 – 48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hours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Up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350x350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HiSeqXten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- 1.8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(3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days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150x150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1004" name="Picture 2" descr="DSC_0337.JPG"/>
          <p:cNvPicPr>
            <a:picLocks noChangeAspect="1"/>
          </p:cNvPicPr>
          <p:nvPr/>
        </p:nvPicPr>
        <p:blipFill>
          <a:blip r:embed="rId3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3000"/>
            <a:ext cx="2667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65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974"/>
            <a:ext cx="9144000" cy="5427547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33137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Illumina</a:t>
            </a:r>
            <a:r>
              <a:rPr lang="en-US" dirty="0" smtClean="0"/>
              <a:t> sequencing - bridge amplification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1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  <a:noFill/>
        </p:spPr>
        <p:txBody>
          <a:bodyPr>
            <a:normAutofit/>
          </a:bodyPr>
          <a:lstStyle/>
          <a:p>
            <a:r>
              <a:rPr lang="en-US" sz="3200" b="1" dirty="0" smtClean="0"/>
              <a:t>Ion Torrent</a:t>
            </a:r>
            <a:endParaRPr lang="en-US" sz="3200" b="1" dirty="0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4876800" cy="1946239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Microbial and </a:t>
            </a:r>
            <a:r>
              <a:rPr lang="en-US" sz="2000" dirty="0" err="1"/>
              <a:t>metagenomic</a:t>
            </a:r>
            <a:r>
              <a:rPr lang="en-US" sz="2000" dirty="0"/>
              <a:t> sequencing</a:t>
            </a:r>
          </a:p>
          <a:p>
            <a:r>
              <a:rPr lang="en-US" sz="2000" dirty="0"/>
              <a:t>Targeted </a:t>
            </a:r>
            <a:r>
              <a:rPr lang="en-US" sz="2000" dirty="0" smtClean="0"/>
              <a:t>re-sequencing (gene panels)</a:t>
            </a:r>
            <a:endParaRPr lang="en-US" sz="2000" dirty="0"/>
          </a:p>
          <a:p>
            <a:r>
              <a:rPr lang="en-US" sz="2000" dirty="0"/>
              <a:t>Clinical sequencing</a:t>
            </a:r>
            <a:endParaRPr lang="en-US" dirty="0"/>
          </a:p>
        </p:txBody>
      </p:sp>
      <p:graphicFrame>
        <p:nvGraphicFramePr>
          <p:cNvPr id="296988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98716"/>
              </p:ext>
            </p:extLst>
          </p:nvPr>
        </p:nvGraphicFramePr>
        <p:xfrm>
          <a:off x="685800" y="1401921"/>
          <a:ext cx="5154593" cy="2990215"/>
        </p:xfrm>
        <a:graphic>
          <a:graphicData uri="http://schemas.openxmlformats.org/drawingml/2006/table">
            <a:tbl>
              <a:tblPr/>
              <a:tblGrid>
                <a:gridCol w="1561667"/>
                <a:gridCol w="1970693"/>
                <a:gridCol w="1622233"/>
              </a:tblGrid>
              <a:tr h="765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Chip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-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314, 316, 318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PGM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 – 1 Gb Gb,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– 400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P-I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Proton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520, 530, 540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S5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 Gb – 10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(except 540)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96986" name="Picture 26" descr="Skärmavbild 2012-05-06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71600"/>
            <a:ext cx="3276600" cy="22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48" y="3647844"/>
            <a:ext cx="2856102" cy="21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258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Ion Torrent </a:t>
            </a:r>
            <a:r>
              <a:rPr lang="en-US" dirty="0"/>
              <a:t>- H</a:t>
            </a:r>
            <a:r>
              <a:rPr lang="en-US" baseline="30000" dirty="0"/>
              <a:t>+</a:t>
            </a:r>
            <a:r>
              <a:rPr lang="en-US" dirty="0"/>
              <a:t> ion-sensitive field effect transistors </a:t>
            </a:r>
          </a:p>
        </p:txBody>
      </p:sp>
      <p:pic>
        <p:nvPicPr>
          <p:cNvPr id="123907" name="Picture 3" descr="Skärmavbild 2011-10-20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963"/>
            <a:ext cx="9144000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2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0504" y="245501"/>
            <a:ext cx="1144700" cy="117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Brace 4"/>
          <p:cNvSpPr/>
          <p:nvPr/>
        </p:nvSpPr>
        <p:spPr>
          <a:xfrm rot="16200000">
            <a:off x="1779164" y="-78863"/>
            <a:ext cx="468051" cy="3091289"/>
          </a:xfrm>
          <a:prstGeom prst="rightBrac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290" y="1700807"/>
            <a:ext cx="3504740" cy="102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041" y="2810197"/>
            <a:ext cx="301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314                  316                318</a:t>
            </a:r>
            <a:endParaRPr lang="en-US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6728" y="4260175"/>
            <a:ext cx="1680245" cy="112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0818" y="4260175"/>
            <a:ext cx="1099536" cy="101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971" y="175813"/>
            <a:ext cx="1099536" cy="1044308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16200000">
            <a:off x="6401973" y="-78863"/>
            <a:ext cx="468051" cy="3091289"/>
          </a:xfrm>
          <a:prstGeom prst="rightBrac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5030" y="1700807"/>
            <a:ext cx="1099536" cy="101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34971" y="1700807"/>
            <a:ext cx="1099536" cy="101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4507" y="1710821"/>
            <a:ext cx="1099536" cy="1014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417361" y="5387021"/>
            <a:ext cx="36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PI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3041" y="3179529"/>
            <a:ext cx="3322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250 000          4 </a:t>
            </a:r>
            <a:r>
              <a:rPr lang="en-US" dirty="0" err="1" smtClean="0"/>
              <a:t>mln</a:t>
            </a:r>
            <a:r>
              <a:rPr lang="en-US" dirty="0" smtClean="0"/>
              <a:t>             9 </a:t>
            </a:r>
            <a:r>
              <a:rPr lang="en-US" dirty="0" err="1" smtClean="0"/>
              <a:t>mln</a:t>
            </a:r>
            <a:endParaRPr lang="en-US" dirty="0" smtClean="0"/>
          </a:p>
          <a:p>
            <a:r>
              <a:rPr lang="en-US" dirty="0" smtClean="0"/>
              <a:t>400 </a:t>
            </a:r>
            <a:r>
              <a:rPr lang="en-US" dirty="0" err="1" smtClean="0"/>
              <a:t>bp</a:t>
            </a:r>
            <a:r>
              <a:rPr lang="en-US" dirty="0" smtClean="0"/>
              <a:t>            400 </a:t>
            </a:r>
            <a:r>
              <a:rPr lang="en-US" dirty="0" err="1" smtClean="0"/>
              <a:t>bp</a:t>
            </a:r>
            <a:r>
              <a:rPr lang="en-US" dirty="0" smtClean="0"/>
              <a:t>           400 </a:t>
            </a:r>
            <a:r>
              <a:rPr lang="en-US" dirty="0" err="1" smtClean="0"/>
              <a:t>bp</a:t>
            </a:r>
            <a:endParaRPr lang="en-US" dirty="0" smtClean="0"/>
          </a:p>
          <a:p>
            <a:r>
              <a:rPr lang="en-US" dirty="0" smtClean="0"/>
              <a:t>100 Mb	       500 Mb         1 Gb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84691" y="658556"/>
            <a:ext cx="101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PGM 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705142" y="5275132"/>
            <a:ext cx="120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Proton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261542" y="2729271"/>
            <a:ext cx="280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520                530              540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090354" y="3176037"/>
            <a:ext cx="3322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8 </a:t>
            </a:r>
            <a:r>
              <a:rPr lang="en-US" dirty="0" err="1" smtClean="0"/>
              <a:t>mln</a:t>
            </a:r>
            <a:r>
              <a:rPr lang="en-US" dirty="0" smtClean="0"/>
              <a:t>           15-20 </a:t>
            </a:r>
            <a:r>
              <a:rPr lang="en-US" dirty="0" err="1" smtClean="0"/>
              <a:t>mln</a:t>
            </a:r>
            <a:r>
              <a:rPr lang="en-US" dirty="0" smtClean="0"/>
              <a:t>     90 </a:t>
            </a:r>
            <a:r>
              <a:rPr lang="en-US" dirty="0" err="1" smtClean="0"/>
              <a:t>mln</a:t>
            </a:r>
            <a:endParaRPr lang="en-US" dirty="0" smtClean="0"/>
          </a:p>
          <a:p>
            <a:r>
              <a:rPr lang="en-US" dirty="0" smtClean="0"/>
              <a:t>   400 </a:t>
            </a:r>
            <a:r>
              <a:rPr lang="en-US" dirty="0" err="1" smtClean="0"/>
              <a:t>bp</a:t>
            </a:r>
            <a:r>
              <a:rPr lang="en-US" dirty="0" smtClean="0"/>
              <a:t>         400 </a:t>
            </a:r>
            <a:r>
              <a:rPr lang="en-US" dirty="0" err="1" smtClean="0"/>
              <a:t>bp</a:t>
            </a:r>
            <a:r>
              <a:rPr lang="en-US" dirty="0" smtClean="0"/>
              <a:t>           200 </a:t>
            </a:r>
            <a:r>
              <a:rPr lang="en-US" dirty="0" err="1" smtClean="0"/>
              <a:t>bp</a:t>
            </a:r>
            <a:endParaRPr lang="en-US" dirty="0" smtClean="0"/>
          </a:p>
          <a:p>
            <a:r>
              <a:rPr lang="en-US" dirty="0"/>
              <a:t>  </a:t>
            </a:r>
            <a:r>
              <a:rPr lang="en-US" dirty="0" smtClean="0"/>
              <a:t> 1 Gb             5 Gb               10 Gb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35544" y="5762466"/>
            <a:ext cx="1042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90 </a:t>
            </a:r>
            <a:r>
              <a:rPr lang="en-US" dirty="0" err="1" smtClean="0"/>
              <a:t>mln</a:t>
            </a:r>
            <a:endParaRPr lang="en-US" dirty="0" smtClean="0"/>
          </a:p>
          <a:p>
            <a:r>
              <a:rPr lang="en-US" dirty="0" smtClean="0"/>
              <a:t>200 </a:t>
            </a:r>
            <a:r>
              <a:rPr lang="en-US" dirty="0" err="1" smtClean="0"/>
              <a:t>bp</a:t>
            </a:r>
            <a:endParaRPr lang="en-US" dirty="0" smtClean="0"/>
          </a:p>
          <a:p>
            <a:r>
              <a:rPr lang="en-US" dirty="0" smtClean="0"/>
              <a:t>10-18 Gb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74816" y="658556"/>
            <a:ext cx="99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Ion S5XL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946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Skärmavbild 2011-10-23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76676"/>
            <a:ext cx="2237181" cy="197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6458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877674"/>
              </p:ext>
            </p:extLst>
          </p:nvPr>
        </p:nvGraphicFramePr>
        <p:xfrm>
          <a:off x="381000" y="1328293"/>
          <a:ext cx="8382000" cy="1920875"/>
        </p:xfrm>
        <a:graphic>
          <a:graphicData uri="http://schemas.openxmlformats.org/drawingml/2006/table">
            <a:tbl>
              <a:tblPr/>
              <a:tblGrid>
                <a:gridCol w="1672167"/>
                <a:gridCol w="2474383"/>
                <a:gridCol w="1492250"/>
                <a:gridCol w="1390650"/>
                <a:gridCol w="1352550"/>
              </a:tblGrid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II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Sequel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(R&amp;D)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Mb – 1.3 Gb /30 -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360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min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SMRTCell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30 000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(70 000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%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(on a single passage!)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Insertions,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random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</a:tbl>
          </a:graphicData>
        </a:graphic>
      </p:graphicFrame>
      <p:sp>
        <p:nvSpPr>
          <p:cNvPr id="14645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6096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dirty="0" err="1" smtClean="0"/>
              <a:t>PacBio</a:t>
            </a:r>
            <a:r>
              <a:rPr lang="en-US" dirty="0" smtClean="0"/>
              <a:t> SMRT-technology</a:t>
            </a:r>
            <a:endParaRPr lang="en-US" dirty="0"/>
          </a:p>
        </p:txBody>
      </p:sp>
      <p:pic>
        <p:nvPicPr>
          <p:cNvPr id="146456" name="Picture 24" descr="Skärmavbild 2011-10-20 k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0788"/>
            <a:ext cx="5638800" cy="30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457" name="Rectangle 25"/>
          <p:cNvSpPr>
            <a:spLocks noChangeArrowheads="1"/>
          </p:cNvSpPr>
          <p:nvPr/>
        </p:nvSpPr>
        <p:spPr bwMode="auto">
          <a:xfrm>
            <a:off x="685800" y="322738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2800" dirty="0">
                <a:solidFill>
                  <a:schemeClr val="tx2"/>
                </a:solidFill>
              </a:rPr>
              <a:t>Single-Molecule, Real-Time DNA sequencing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839" y="5173992"/>
            <a:ext cx="1763171" cy="168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01" y="274638"/>
            <a:ext cx="8229600" cy="1143000"/>
          </a:xfrm>
        </p:spPr>
        <p:txBody>
          <a:bodyPr/>
          <a:lstStyle/>
          <a:p>
            <a:pPr algn="l"/>
            <a:r>
              <a:rPr lang="en-US" dirty="0" err="1" smtClean="0"/>
              <a:t>PacBio</a:t>
            </a:r>
            <a:r>
              <a:rPr lang="en-US" dirty="0" smtClean="0"/>
              <a:t> SMRT -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Single Molecule Real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001" y="2563957"/>
            <a:ext cx="3822700" cy="382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22" y="2557463"/>
            <a:ext cx="36703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839" y="369205"/>
            <a:ext cx="1595862" cy="15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-171450" y="139700"/>
            <a:ext cx="8229601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Outline: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6611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A bit of </a:t>
            </a:r>
            <a:r>
              <a:rPr lang="en-US" sz="2600" dirty="0" smtClean="0">
                <a:ea typeface="ＭＳ Ｐゴシック" charset="-128"/>
                <a:cs typeface="ＭＳ Ｐゴシック" charset="-128"/>
              </a:rPr>
              <a:t>history</a:t>
            </a:r>
          </a:p>
          <a:p>
            <a:pPr marL="0" indent="0" eaLnBrk="1" hangingPunct="1">
              <a:buNone/>
            </a:pPr>
            <a:r>
              <a:rPr lang="en-US" sz="2600" dirty="0" smtClean="0">
                <a:ea typeface="ＭＳ Ｐゴシック" charset="-128"/>
                <a:cs typeface="ＭＳ Ｐゴシック" charset="-128"/>
              </a:rPr>
              <a:t> </a:t>
            </a: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NGS technologies &amp; sample prep</a:t>
            </a:r>
          </a:p>
          <a:p>
            <a:pPr eaLnBrk="1" hangingPunct="1"/>
            <a:endParaRPr lang="en-US" sz="26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NGS applications </a:t>
            </a:r>
          </a:p>
          <a:p>
            <a:pPr marL="457200" lvl="1" indent="0" eaLnBrk="1" hangingPunct="1">
              <a:buNone/>
            </a:pPr>
            <a:endParaRPr lang="en-US" sz="2600" dirty="0" smtClean="0"/>
          </a:p>
          <a:p>
            <a:r>
              <a:rPr lang="en-US" sz="2600" dirty="0">
                <a:ea typeface="ＭＳ Ｐゴシック" charset="-128"/>
                <a:cs typeface="ＭＳ Ｐゴシック" charset="-128"/>
              </a:rPr>
              <a:t>National Genomics Infrastructure – </a:t>
            </a:r>
            <a:r>
              <a:rPr lang="en-US" sz="2600" dirty="0" smtClean="0">
                <a:ea typeface="ＭＳ Ｐゴシック" charset="-128"/>
                <a:cs typeface="ＭＳ Ｐゴシック" charset="-128"/>
              </a:rPr>
              <a:t>Sweden</a:t>
            </a:r>
          </a:p>
          <a:p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0" indent="0">
              <a:buNone/>
            </a:pPr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0" indent="0">
              <a:buNone/>
            </a:pPr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457200" lvl="1" indent="0" eaLnBrk="1" hangingPunct="1">
              <a:buNone/>
            </a:pPr>
            <a:endParaRPr lang="en-US" dirty="0" smtClean="0"/>
          </a:p>
        </p:txBody>
      </p:sp>
      <p:pic>
        <p:nvPicPr>
          <p:cNvPr id="17411" name="Picture 1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1738" y="46038"/>
            <a:ext cx="1682262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1029"/>
          <p:cNvSpPr>
            <a:spLocks noChangeArrowheads="1"/>
          </p:cNvSpPr>
          <p:nvPr/>
        </p:nvSpPr>
        <p:spPr bwMode="auto">
          <a:xfrm>
            <a:off x="8229600" y="1325563"/>
            <a:ext cx="84259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sv-SE" sz="600" b="1" i="1" dirty="0" err="1"/>
              <a:t>www.robustpm.com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2228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2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1066800"/>
            <a:ext cx="6007100" cy="579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0"/>
            <a:ext cx="3149600" cy="184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3167" y="254000"/>
            <a:ext cx="44933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Oxford </a:t>
            </a:r>
            <a:r>
              <a:rPr lang="en-US" sz="3200" dirty="0" err="1" smtClean="0"/>
              <a:t>Nanopore</a:t>
            </a:r>
            <a:r>
              <a:rPr lang="en-US" sz="3200" dirty="0" smtClean="0"/>
              <a:t> </a:t>
            </a:r>
            <a:r>
              <a:rPr lang="en-US" sz="3200" dirty="0" err="1" smtClean="0"/>
              <a:t>MinION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455833" y="2796000"/>
            <a:ext cx="2410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Reads up to 100k</a:t>
            </a:r>
          </a:p>
          <a:p>
            <a:r>
              <a:rPr lang="en-US" sz="2400" dirty="0" smtClean="0"/>
              <a:t>1D and 2D reads</a:t>
            </a:r>
          </a:p>
          <a:p>
            <a:r>
              <a:rPr lang="en-US" sz="2400" dirty="0" smtClean="0"/>
              <a:t>15-40% error rate</a:t>
            </a:r>
          </a:p>
          <a:p>
            <a:r>
              <a:rPr lang="en-US" sz="2400" dirty="0" smtClean="0"/>
              <a:t>Life time 5 days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667" y="5593314"/>
            <a:ext cx="1185333" cy="12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0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-1" y="115888"/>
            <a:ext cx="89185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Calibri" charset="0"/>
              </a:rPr>
              <a:t>Main types of </a:t>
            </a:r>
            <a:r>
              <a:rPr lang="en-US" dirty="0" smtClean="0">
                <a:latin typeface="Calibri" charset="0"/>
              </a:rPr>
              <a:t>equipment</a:t>
            </a:r>
            <a:endParaRPr lang="en-US" dirty="0">
              <a:latin typeface="Calibri" charset="0"/>
            </a:endParaRPr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25538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539750" y="3073516"/>
            <a:ext cx="191590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HiSeq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Xten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MiSeq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paired reads</a:t>
            </a:r>
          </a:p>
          <a:p>
            <a:pPr eaLnBrk="1" hangingPunct="1"/>
            <a:r>
              <a:rPr lang="en-US" sz="1800" b="1" dirty="0"/>
              <a:t>HIGH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81075"/>
            <a:ext cx="1966912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3348038" y="3073516"/>
            <a:ext cx="228780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Ion Torrent PGM</a:t>
            </a:r>
          </a:p>
          <a:p>
            <a:pPr eaLnBrk="1" hangingPunct="1"/>
            <a:r>
              <a:rPr lang="en-US" sz="1800" dirty="0"/>
              <a:t>Ion Proton</a:t>
            </a:r>
          </a:p>
          <a:p>
            <a:pPr eaLnBrk="1" hangingPunct="1"/>
            <a:r>
              <a:rPr lang="en-US" sz="1800" dirty="0"/>
              <a:t>Ion S5 XL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single-end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9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908050"/>
            <a:ext cx="2478087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6372225" y="2751006"/>
            <a:ext cx="1801056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err="1"/>
              <a:t>PacBio</a:t>
            </a:r>
            <a:r>
              <a:rPr lang="en-US" sz="1800" dirty="0"/>
              <a:t> RSII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Ultra-long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0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42142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79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55"/>
            <a:ext cx="8229600" cy="1143000"/>
          </a:xfrm>
        </p:spPr>
        <p:txBody>
          <a:bodyPr/>
          <a:lstStyle/>
          <a:p>
            <a:r>
              <a:rPr lang="en-US" dirty="0" smtClean="0"/>
              <a:t>NGS/MPS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4555"/>
            <a:ext cx="8229600" cy="49860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Whole genome sequencing:</a:t>
            </a:r>
          </a:p>
          <a:p>
            <a:pPr lvl="1"/>
            <a:r>
              <a:rPr lang="en-US" sz="2400" dirty="0" smtClean="0"/>
              <a:t>De novo sequencing</a:t>
            </a:r>
          </a:p>
          <a:p>
            <a:pPr lvl="1"/>
            <a:r>
              <a:rPr lang="en-US" sz="2400" dirty="0" smtClean="0"/>
              <a:t>Re-sequencing</a:t>
            </a:r>
          </a:p>
          <a:p>
            <a:r>
              <a:rPr lang="en-US" dirty="0" err="1" smtClean="0"/>
              <a:t>Transcriptome</a:t>
            </a:r>
            <a:r>
              <a:rPr lang="en-US" dirty="0" smtClean="0"/>
              <a:t> sequencing:</a:t>
            </a:r>
          </a:p>
          <a:p>
            <a:pPr lvl="1"/>
            <a:r>
              <a:rPr lang="en-US" sz="2400" b="1" dirty="0" smtClean="0"/>
              <a:t>mRNA-</a:t>
            </a:r>
            <a:r>
              <a:rPr lang="en-US" sz="2400" b="1" dirty="0" err="1" smtClean="0"/>
              <a:t>se</a:t>
            </a:r>
            <a:r>
              <a:rPr lang="en-US" sz="2400" dirty="0" err="1" smtClean="0"/>
              <a:t>q</a:t>
            </a:r>
            <a:endParaRPr lang="en-US" sz="2400" dirty="0" smtClean="0"/>
          </a:p>
          <a:p>
            <a:pPr lvl="1"/>
            <a:r>
              <a:rPr lang="en-US" sz="2400" b="1" dirty="0" err="1" smtClean="0"/>
              <a:t>miRNA</a:t>
            </a:r>
            <a:endParaRPr lang="en-US" sz="2400" b="1" dirty="0" smtClean="0"/>
          </a:p>
          <a:p>
            <a:pPr lvl="1"/>
            <a:r>
              <a:rPr lang="en-US" sz="2400" dirty="0" smtClean="0"/>
              <a:t>Isoform discovery</a:t>
            </a:r>
            <a:endParaRPr lang="en-US" dirty="0" smtClean="0"/>
          </a:p>
          <a:p>
            <a:r>
              <a:rPr lang="en-US" dirty="0" smtClean="0"/>
              <a:t>Target re-sequencing</a:t>
            </a:r>
          </a:p>
          <a:p>
            <a:pPr lvl="1"/>
            <a:r>
              <a:rPr lang="en-US" sz="2400" dirty="0" err="1" smtClean="0"/>
              <a:t>Exome</a:t>
            </a:r>
            <a:endParaRPr lang="en-US" sz="2400" dirty="0" smtClean="0"/>
          </a:p>
          <a:p>
            <a:pPr lvl="1"/>
            <a:r>
              <a:rPr lang="en-US" sz="2400" dirty="0" smtClean="0"/>
              <a:t>Large portions of a genome</a:t>
            </a:r>
          </a:p>
          <a:p>
            <a:pPr lvl="1"/>
            <a:r>
              <a:rPr lang="en-US" sz="2400" dirty="0" smtClean="0"/>
              <a:t>Gene panels</a:t>
            </a:r>
          </a:p>
          <a:p>
            <a:pPr lvl="1"/>
            <a:r>
              <a:rPr lang="en-US" sz="2600" b="1" dirty="0" err="1" smtClean="0"/>
              <a:t>Amplicons</a:t>
            </a:r>
            <a:endParaRPr lang="en-US" sz="2600" b="1" dirty="0" smtClean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0737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792"/>
            <a:ext cx="8229600" cy="1143000"/>
          </a:xfrm>
        </p:spPr>
        <p:txBody>
          <a:bodyPr/>
          <a:lstStyle/>
          <a:p>
            <a:r>
              <a:rPr lang="en-US" dirty="0" smtClean="0"/>
              <a:t>        De novo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492"/>
            <a:ext cx="8229600" cy="11444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create a reference genome without previous reference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1" y="236792"/>
            <a:ext cx="1786558" cy="968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04" y="4606078"/>
            <a:ext cx="3419061" cy="21316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21" y="2625896"/>
            <a:ext cx="3646114" cy="17829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33" y="2238467"/>
            <a:ext cx="2643748" cy="2216476"/>
          </a:xfrm>
          <a:prstGeom prst="rect">
            <a:avLst/>
          </a:prstGeom>
        </p:spPr>
      </p:pic>
      <p:sp>
        <p:nvSpPr>
          <p:cNvPr id="30" name="Curved Left Arrow 29"/>
          <p:cNvSpPr/>
          <p:nvPr/>
        </p:nvSpPr>
        <p:spPr>
          <a:xfrm rot="1994142">
            <a:off x="6102278" y="4713698"/>
            <a:ext cx="548882" cy="1000854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3723789" y="3341560"/>
            <a:ext cx="1108526" cy="2905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5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err="1" smtClean="0"/>
              <a:t>Transcriptome</a:t>
            </a:r>
            <a:r>
              <a:rPr lang="en-US" dirty="0" smtClean="0"/>
              <a:t> sequencing </a:t>
            </a:r>
            <a:br>
              <a:rPr lang="en-US" dirty="0" smtClean="0"/>
            </a:br>
            <a:r>
              <a:rPr lang="en-US" dirty="0" smtClean="0"/>
              <a:t>(RNA-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86138" y="1937136"/>
            <a:ext cx="2195851" cy="5845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16697" y="2003627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RNA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058081"/>
            <a:ext cx="1809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mRNA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 smtClean="0">
                <a:solidFill>
                  <a:srgbClr val="FF0000"/>
                </a:solidFill>
              </a:rPr>
              <a:t>Dif.ex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nnotation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9928" y="359777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miRNA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85218" y="3613406"/>
            <a:ext cx="171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</a:t>
            </a:r>
            <a:r>
              <a:rPr lang="en-US" b="1" dirty="0" err="1" smtClean="0"/>
              <a:t>codingRNA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29220" y="3108465"/>
            <a:ext cx="1788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Splice isoforms</a:t>
            </a:r>
            <a:endParaRPr lang="en-US" sz="20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48440" y="2612114"/>
            <a:ext cx="1861892" cy="304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52591" y="2612256"/>
            <a:ext cx="401694" cy="1001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4294196" y="2612256"/>
            <a:ext cx="171490" cy="9855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81989" y="2612256"/>
            <a:ext cx="1226122" cy="39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8"/>
            <a:ext cx="1974604" cy="13051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02" y="3665890"/>
            <a:ext cx="3224276" cy="12897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85218" y="39975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Transcriptional regulation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" y="4607962"/>
            <a:ext cx="3079174" cy="18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4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b="1" dirty="0" smtClean="0"/>
              <a:t>mRNA: </a:t>
            </a:r>
            <a:r>
              <a:rPr lang="en-US" dirty="0" err="1" smtClean="0"/>
              <a:t>rRNA</a:t>
            </a:r>
            <a:r>
              <a:rPr lang="en-US" dirty="0" smtClean="0"/>
              <a:t> depletion 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polyA</a:t>
            </a:r>
            <a:r>
              <a:rPr lang="en-US" dirty="0" smtClean="0"/>
              <a:t> selection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47673"/>
              </p:ext>
            </p:extLst>
          </p:nvPr>
        </p:nvGraphicFramePr>
        <p:xfrm>
          <a:off x="645836" y="1831523"/>
          <a:ext cx="8040964" cy="3452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505"/>
                <a:gridCol w="2416977"/>
                <a:gridCol w="2124753"/>
                <a:gridCol w="1895729"/>
              </a:tblGrid>
              <a:tr h="594054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Recommended</a:t>
                      </a:r>
                      <a:endParaRPr lang="en-US" dirty="0"/>
                    </a:p>
                  </a:txBody>
                  <a:tcPr/>
                </a:tc>
              </a:tr>
              <a:tr h="165444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rRNA</a:t>
                      </a:r>
                      <a:r>
                        <a:rPr lang="en-US" dirty="0" smtClean="0"/>
                        <a:t> depletion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Captures on-going transcription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Picks</a:t>
                      </a:r>
                      <a:r>
                        <a:rPr lang="en-US" baseline="0" dirty="0" smtClean="0"/>
                        <a:t> up non-coding 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Does</a:t>
                      </a:r>
                      <a:r>
                        <a:rPr lang="en-US" baseline="0" dirty="0" smtClean="0"/>
                        <a:t> not get rid of all </a:t>
                      </a:r>
                      <a:r>
                        <a:rPr lang="en-US" baseline="0" dirty="0" err="1" smtClean="0"/>
                        <a:t>rRNA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Messy </a:t>
                      </a:r>
                      <a:r>
                        <a:rPr lang="en-US" baseline="0" dirty="0" err="1" smtClean="0"/>
                        <a:t>Dif.Ex</a:t>
                      </a:r>
                      <a:r>
                        <a:rPr lang="en-US" baseline="0" dirty="0" smtClean="0"/>
                        <a:t>. 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20-40 </a:t>
                      </a:r>
                      <a:r>
                        <a:rPr lang="en-US" dirty="0" err="1" smtClean="0"/>
                        <a:t>mln</a:t>
                      </a:r>
                      <a:r>
                        <a:rPr lang="en-US" dirty="0" smtClean="0"/>
                        <a:t> reads</a:t>
                      </a:r>
                    </a:p>
                    <a:p>
                      <a:r>
                        <a:rPr lang="en-US" dirty="0" smtClean="0"/>
                        <a:t>(single or PE)</a:t>
                      </a:r>
                      <a:endParaRPr lang="en-US" dirty="0"/>
                    </a:p>
                  </a:txBody>
                  <a:tcPr/>
                </a:tc>
              </a:tr>
              <a:tr h="120405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polyA</a:t>
                      </a:r>
                      <a:r>
                        <a:rPr lang="en-US" dirty="0" smtClean="0"/>
                        <a:t> 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Gives a clean </a:t>
                      </a:r>
                      <a:r>
                        <a:rPr lang="en-US" dirty="0" err="1" smtClean="0"/>
                        <a:t>Dif.Ex</a:t>
                      </a:r>
                      <a:r>
                        <a:rPr lang="en-US" dirty="0" smtClean="0"/>
                        <a:t>. 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Does not pick non-coding 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5-20 </a:t>
                      </a:r>
                      <a:r>
                        <a:rPr lang="en-US" dirty="0" err="1" smtClean="0"/>
                        <a:t>mln</a:t>
                      </a:r>
                      <a:r>
                        <a:rPr lang="en-US" dirty="0" smtClean="0"/>
                        <a:t> reads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088"/>
            <a:ext cx="1835190" cy="1212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26" y="4967056"/>
            <a:ext cx="3079174" cy="1890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5836" y="5380672"/>
            <a:ext cx="4108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for </a:t>
            </a:r>
            <a:r>
              <a:rPr lang="en-US" b="1" dirty="0" smtClean="0"/>
              <a:t>human</a:t>
            </a:r>
            <a:r>
              <a:rPr lang="en-US" dirty="0" smtClean="0"/>
              <a:t> RNA-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</a:p>
          <a:p>
            <a:r>
              <a:rPr lang="en-US" i="1" dirty="0" err="1" smtClean="0"/>
              <a:t>AmpliSeq</a:t>
            </a:r>
            <a:r>
              <a:rPr lang="en-US" i="1" dirty="0" smtClean="0"/>
              <a:t> Human </a:t>
            </a:r>
            <a:r>
              <a:rPr lang="en-US" i="1" dirty="0" err="1" smtClean="0"/>
              <a:t>Transcriptome</a:t>
            </a:r>
            <a:r>
              <a:rPr lang="en-US" i="1" dirty="0" smtClean="0"/>
              <a:t> panel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faster, cheaper, works fine with FFPE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i</a:t>
            </a:r>
            <a:r>
              <a:rPr lang="en-US" dirty="0" smtClean="0"/>
              <a:t>nput: 50 </a:t>
            </a:r>
            <a:r>
              <a:rPr lang="en-US" dirty="0" err="1" smtClean="0"/>
              <a:t>ng</a:t>
            </a:r>
            <a:r>
              <a:rPr lang="en-US" dirty="0" smtClean="0"/>
              <a:t> </a:t>
            </a:r>
            <a:r>
              <a:rPr lang="en-US" b="1" dirty="0" smtClean="0"/>
              <a:t>total</a:t>
            </a:r>
            <a:r>
              <a:rPr lang="en-US" dirty="0" smtClean="0"/>
              <a:t> RNA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err="1" smtClean="0"/>
              <a:t>dif.ex</a:t>
            </a:r>
            <a:r>
              <a:rPr lang="en-US" dirty="0" smtClean="0"/>
              <a:t>.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5042"/>
            <a:ext cx="8229600" cy="50688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mRNA only: any kit </a:t>
            </a:r>
          </a:p>
          <a:p>
            <a:r>
              <a:rPr lang="en-US" dirty="0" smtClean="0"/>
              <a:t>mRNA </a:t>
            </a:r>
            <a:r>
              <a:rPr lang="en-US" b="1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 err="1" smtClean="0"/>
              <a:t>miRNA</a:t>
            </a:r>
            <a:r>
              <a:rPr lang="en-US" dirty="0" smtClean="0"/>
              <a:t>: only specialized kits</a:t>
            </a:r>
          </a:p>
          <a:p>
            <a:r>
              <a:rPr lang="en-US" dirty="0" smtClean="0"/>
              <a:t>Always use </a:t>
            </a:r>
            <a:r>
              <a:rPr lang="en-US" dirty="0" err="1" smtClean="0"/>
              <a:t>DNase</a:t>
            </a:r>
            <a:r>
              <a:rPr lang="en-US" dirty="0" smtClean="0"/>
              <a:t>!</a:t>
            </a:r>
          </a:p>
          <a:p>
            <a:r>
              <a:rPr lang="en-US" dirty="0" smtClean="0"/>
              <a:t>RIN value above 8.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CONTROL </a:t>
            </a:r>
            <a:r>
              <a:rPr lang="en-US" dirty="0" err="1" smtClean="0"/>
              <a:t>vs</a:t>
            </a:r>
            <a:r>
              <a:rPr lang="en-US" dirty="0" smtClean="0"/>
              <a:t> experimental conditions</a:t>
            </a:r>
            <a:endParaRPr lang="en-US" dirty="0"/>
          </a:p>
          <a:p>
            <a:r>
              <a:rPr lang="en-US" dirty="0" smtClean="0"/>
              <a:t>Biological replicates: 4 strongly recommended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25" y="3788177"/>
            <a:ext cx="6488475" cy="1399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41" y="192088"/>
            <a:ext cx="1835190" cy="12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0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err="1" smtClean="0"/>
              <a:t>Amplicon</a:t>
            </a:r>
            <a:r>
              <a:rPr lang="en-US" b="1" dirty="0" smtClean="0"/>
              <a:t> sequencing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Used a lot in </a:t>
            </a:r>
            <a:r>
              <a:rPr lang="en-US" dirty="0" err="1" smtClean="0"/>
              <a:t>metagenomics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Community analysis</a:t>
            </a:r>
            <a:endParaRPr lang="en-US" dirty="0"/>
          </a:p>
          <a:p>
            <a:pPr lvl="1"/>
            <a:r>
              <a:rPr lang="en-US" smtClean="0"/>
              <a:t>rRNA</a:t>
            </a:r>
            <a:r>
              <a:rPr lang="en-US" dirty="0" smtClean="0"/>
              <a:t> genes &amp; spacers (16S, ITS)</a:t>
            </a:r>
          </a:p>
          <a:p>
            <a:pPr lvl="1"/>
            <a:r>
              <a:rPr lang="en-US" dirty="0" smtClean="0"/>
              <a:t>Functional genes</a:t>
            </a:r>
          </a:p>
          <a:p>
            <a:r>
              <a:rPr lang="en-US" dirty="0" smtClean="0"/>
              <a:t>Genotyping by sequencing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10" y="4511574"/>
            <a:ext cx="4348641" cy="2154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" y="258150"/>
            <a:ext cx="1244208" cy="11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5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21424"/>
            <a:ext cx="8229600" cy="1143000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4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95" y="3547115"/>
            <a:ext cx="4358924" cy="196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104" y="5247295"/>
            <a:ext cx="3711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2: several sizes, </a:t>
            </a:r>
          </a:p>
          <a:p>
            <a:r>
              <a:rPr lang="en-US" dirty="0" smtClean="0"/>
              <a:t>fractionation is needed </a:t>
            </a:r>
          </a:p>
          <a:p>
            <a:r>
              <a:rPr lang="en-US" dirty="0" smtClean="0"/>
              <a:t>=&gt; we HAVE to make several libraries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7170" y="5294239"/>
            <a:ext cx="238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3: broad peak;</a:t>
            </a:r>
          </a:p>
          <a:p>
            <a:r>
              <a:rPr lang="en-US" dirty="0" smtClean="0"/>
              <a:t>size selection is needed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3547115"/>
            <a:ext cx="3438361" cy="16090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68197" y="1987668"/>
            <a:ext cx="527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FOR ANY NGS TECHNOLOGY </a:t>
            </a:r>
            <a:endParaRPr lang="en-US" dirty="0" smtClean="0"/>
          </a:p>
          <a:p>
            <a:r>
              <a:rPr lang="en-US" dirty="0" smtClean="0"/>
              <a:t>Size difference among fragments </a:t>
            </a:r>
            <a:r>
              <a:rPr lang="en-US" b="1" dirty="0" smtClean="0"/>
              <a:t>must not </a:t>
            </a:r>
          </a:p>
          <a:p>
            <a:r>
              <a:rPr lang="en-US" dirty="0" smtClean="0"/>
              <a:t>exceed 80 </a:t>
            </a:r>
            <a:r>
              <a:rPr lang="en-US" dirty="0" err="1" smtClean="0"/>
              <a:t>bp</a:t>
            </a:r>
            <a:r>
              <a:rPr lang="en-US" dirty="0" smtClean="0"/>
              <a:t> (or 20% in length)</a:t>
            </a:r>
          </a:p>
          <a:p>
            <a:r>
              <a:rPr lang="en-US" dirty="0" smtClean="0"/>
              <a:t>Reason – preferential amplification of short 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889" y="1180877"/>
            <a:ext cx="387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1: tight peak, OK</a:t>
            </a:r>
          </a:p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7877"/>
            <a:ext cx="8229600" cy="1143000"/>
          </a:xfrm>
        </p:spPr>
        <p:txBody>
          <a:bodyPr/>
          <a:lstStyle/>
          <a:p>
            <a:pPr algn="l"/>
            <a:r>
              <a:rPr lang="en-US" dirty="0" err="1" smtClean="0"/>
              <a:t>Amplicon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64291" y="6414073"/>
            <a:ext cx="17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SIZE MATTERS…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646" y="67023"/>
            <a:ext cx="2175014" cy="10775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23" y="1675875"/>
            <a:ext cx="3656176" cy="15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9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Size-related bias in </a:t>
            </a:r>
            <a:br>
              <a:rPr lang="en-US" dirty="0" smtClean="0"/>
            </a:br>
            <a:r>
              <a:rPr lang="en-US" dirty="0" err="1" smtClean="0"/>
              <a:t>amplicon-seq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49528"/>
            <a:ext cx="5181600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638"/>
            <a:ext cx="2175014" cy="1077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034" y="6211669"/>
            <a:ext cx="622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Courtesy Mikael </a:t>
            </a:r>
            <a:r>
              <a:rPr lang="en-US" i="1" dirty="0" err="1" smtClean="0"/>
              <a:t>Brandström</a:t>
            </a:r>
            <a:r>
              <a:rPr lang="en-US" i="1" dirty="0" smtClean="0"/>
              <a:t> </a:t>
            </a:r>
            <a:r>
              <a:rPr lang="en-US" i="1" dirty="0" err="1" smtClean="0"/>
              <a:t>Durling</a:t>
            </a:r>
            <a:r>
              <a:rPr lang="en-US" i="1" dirty="0" smtClean="0"/>
              <a:t>, Forest Mycology and Pathology, SLU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0476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When you sequence 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 err="1" smtClean="0"/>
              <a:t>amplicon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6574"/>
            <a:ext cx="5422900" cy="2275526"/>
          </a:xfrm>
          <a:prstGeom prst="rect">
            <a:avLst/>
          </a:prstGeom>
        </p:spPr>
      </p:pic>
      <p:pic>
        <p:nvPicPr>
          <p:cNvPr id="5" name="Picture 5" descr="ugit004_4_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/>
          <a:stretch>
            <a:fillRect/>
          </a:stretch>
        </p:blipFill>
        <p:spPr bwMode="auto">
          <a:xfrm>
            <a:off x="457200" y="4152905"/>
            <a:ext cx="5207000" cy="264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46800" y="1992868"/>
            <a:ext cx="122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On MiSeq</a:t>
            </a:r>
            <a:endParaRPr lang="en-US" sz="2000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35700" y="2628900"/>
            <a:ext cx="2349500" cy="1270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235700" y="2870200"/>
            <a:ext cx="15240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416800" y="3086100"/>
            <a:ext cx="11684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46800" y="2828092"/>
            <a:ext cx="887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FW read 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794785" y="3094792"/>
            <a:ext cx="90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RW read </a:t>
            </a:r>
            <a:endParaRPr lang="en-US" sz="16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242050" y="5600700"/>
            <a:ext cx="2349500" cy="1270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242050" y="5930900"/>
            <a:ext cx="234315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42050" y="5939592"/>
            <a:ext cx="887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FW read 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35700" y="4951968"/>
            <a:ext cx="8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On Ion</a:t>
            </a:r>
            <a:endParaRPr lang="en-US" sz="20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4642"/>
            <a:ext cx="2175014" cy="10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-1" y="115888"/>
            <a:ext cx="89185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Calibri" charset="0"/>
              </a:rPr>
              <a:t>Main types of </a:t>
            </a:r>
            <a:r>
              <a:rPr lang="en-US" dirty="0" smtClean="0">
                <a:latin typeface="Calibri" charset="0"/>
              </a:rPr>
              <a:t>equipment &amp; applications</a:t>
            </a:r>
            <a:endParaRPr lang="en-US" dirty="0">
              <a:latin typeface="Calibri" charset="0"/>
            </a:endParaRPr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25538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539750" y="2492375"/>
            <a:ext cx="2391325" cy="498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HiSeq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Xten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MiSeq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paired reads</a:t>
            </a:r>
          </a:p>
          <a:p>
            <a:pPr eaLnBrk="1" hangingPunct="1"/>
            <a:r>
              <a:rPr lang="en-US" sz="1800" b="1" dirty="0"/>
              <a:t>HIGH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b="1" dirty="0"/>
              <a:t>Human WGS</a:t>
            </a:r>
          </a:p>
          <a:p>
            <a:pPr eaLnBrk="1" hangingPunct="1"/>
            <a:r>
              <a:rPr lang="en-US" sz="1800" dirty="0"/>
              <a:t>mRNA and </a:t>
            </a:r>
            <a:r>
              <a:rPr lang="en-US" sz="1800" dirty="0" err="1" smtClean="0"/>
              <a:t>miRNA</a:t>
            </a:r>
            <a:endParaRPr lang="en-US" sz="1800" dirty="0" smtClean="0"/>
          </a:p>
          <a:p>
            <a:pPr eaLnBrk="1" hangingPunct="1"/>
            <a:r>
              <a:rPr lang="en-US" sz="1800" b="1" dirty="0" smtClean="0"/>
              <a:t>De novo </a:t>
            </a:r>
            <a:r>
              <a:rPr lang="en-US" sz="1800" b="1" dirty="0" err="1" smtClean="0"/>
              <a:t>transcriptome</a:t>
            </a:r>
            <a:endParaRPr lang="en-US" sz="1800" b="1" dirty="0"/>
          </a:p>
          <a:p>
            <a:pPr eaLnBrk="1" hangingPunct="1"/>
            <a:r>
              <a:rPr lang="en-US" sz="1800" dirty="0" err="1"/>
              <a:t>Exome</a:t>
            </a:r>
            <a:endParaRPr lang="en-US" sz="1800" dirty="0"/>
          </a:p>
          <a:p>
            <a:pPr eaLnBrk="1" hangingPunct="1"/>
            <a:r>
              <a:rPr lang="en-US" sz="1800" dirty="0" err="1"/>
              <a:t>ChIP-seq</a:t>
            </a:r>
            <a:endParaRPr lang="en-US" sz="1800" dirty="0"/>
          </a:p>
          <a:p>
            <a:pPr eaLnBrk="1" hangingPunct="1"/>
            <a:r>
              <a:rPr lang="en-US" sz="1800" dirty="0"/>
              <a:t>Short </a:t>
            </a:r>
            <a:r>
              <a:rPr lang="en-US" sz="1800" dirty="0" err="1"/>
              <a:t>amplicons</a:t>
            </a:r>
            <a:r>
              <a:rPr lang="en-US" sz="1800" dirty="0"/>
              <a:t> </a:t>
            </a:r>
          </a:p>
          <a:p>
            <a:pPr eaLnBrk="1" hangingPunct="1"/>
            <a:r>
              <a:rPr lang="en-US" sz="1800" dirty="0"/>
              <a:t>Methylation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81075"/>
            <a:ext cx="1966912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3348038" y="2565400"/>
            <a:ext cx="2287806" cy="47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Ion Torrent PGM</a:t>
            </a:r>
          </a:p>
          <a:p>
            <a:pPr eaLnBrk="1" hangingPunct="1"/>
            <a:r>
              <a:rPr lang="en-US" sz="1800" dirty="0"/>
              <a:t>Ion Proton</a:t>
            </a:r>
          </a:p>
          <a:p>
            <a:pPr eaLnBrk="1" hangingPunct="1"/>
            <a:r>
              <a:rPr lang="en-US" sz="1800" dirty="0"/>
              <a:t>Ion S5 XL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single-end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mRNA and </a:t>
            </a:r>
            <a:r>
              <a:rPr lang="en-US" sz="1800" dirty="0" err="1"/>
              <a:t>miRNA</a:t>
            </a:r>
            <a:endParaRPr lang="en-US" sz="1800" dirty="0"/>
          </a:p>
          <a:p>
            <a:pPr eaLnBrk="1" hangingPunct="1"/>
            <a:r>
              <a:rPr lang="en-US" sz="1800" b="1" dirty="0" err="1"/>
              <a:t>Exome</a:t>
            </a:r>
            <a:endParaRPr lang="en-US" sz="1800" b="1" dirty="0"/>
          </a:p>
          <a:p>
            <a:pPr eaLnBrk="1" hangingPunct="1"/>
            <a:r>
              <a:rPr lang="en-US" sz="1800" dirty="0" err="1"/>
              <a:t>ChIP-seq</a:t>
            </a:r>
            <a:endParaRPr lang="en-US" sz="1800" dirty="0"/>
          </a:p>
          <a:p>
            <a:pPr eaLnBrk="1" hangingPunct="1"/>
            <a:r>
              <a:rPr lang="en-US" sz="1800" dirty="0"/>
              <a:t>Short </a:t>
            </a:r>
            <a:r>
              <a:rPr lang="en-US" sz="1800" dirty="0" err="1"/>
              <a:t>amplicons</a:t>
            </a:r>
            <a:endParaRPr lang="en-US" sz="1800" dirty="0"/>
          </a:p>
          <a:p>
            <a:pPr eaLnBrk="1" hangingPunct="1"/>
            <a:r>
              <a:rPr lang="en-US" sz="1800" b="1" dirty="0"/>
              <a:t>Gene panels </a:t>
            </a:r>
            <a:endParaRPr lang="en-US" sz="1800" b="1" dirty="0" smtClean="0"/>
          </a:p>
          <a:p>
            <a:pPr eaLnBrk="1" hangingPunct="1"/>
            <a:r>
              <a:rPr lang="en-US" sz="1800" b="1" dirty="0" smtClean="0"/>
              <a:t>Clinical samples</a:t>
            </a:r>
            <a:endParaRPr lang="en-US" sz="1800" b="1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9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908050"/>
            <a:ext cx="2478087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6372225" y="2565400"/>
            <a:ext cx="2545626" cy="47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err="1"/>
              <a:t>PacBio</a:t>
            </a:r>
            <a:r>
              <a:rPr lang="en-US" sz="1800" dirty="0"/>
              <a:t> RSII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Ultra-long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b="1" dirty="0"/>
              <a:t>Long </a:t>
            </a:r>
            <a:r>
              <a:rPr lang="en-US" sz="1800" b="1" dirty="0" err="1"/>
              <a:t>amplicons</a:t>
            </a:r>
            <a:endParaRPr lang="en-US" sz="1800" b="1" dirty="0"/>
          </a:p>
          <a:p>
            <a:pPr eaLnBrk="1" hangingPunct="1"/>
            <a:r>
              <a:rPr lang="en-US" sz="1800" b="1" dirty="0"/>
              <a:t>Re-</a:t>
            </a:r>
            <a:r>
              <a:rPr lang="en-US" sz="1800" b="1" dirty="0" smtClean="0"/>
              <a:t>sequencing</a:t>
            </a:r>
          </a:p>
          <a:p>
            <a:pPr eaLnBrk="1" hangingPunct="1"/>
            <a:r>
              <a:rPr lang="en-US" sz="1800" b="1" dirty="0" smtClean="0"/>
              <a:t>De novo sequencing</a:t>
            </a:r>
            <a:endParaRPr lang="en-US" sz="1800" b="1" dirty="0"/>
          </a:p>
          <a:p>
            <a:pPr eaLnBrk="1" hangingPunct="1"/>
            <a:r>
              <a:rPr lang="en-US" sz="1800" dirty="0" smtClean="0"/>
              <a:t>Novel </a:t>
            </a:r>
            <a:r>
              <a:rPr lang="en-US" sz="1800" dirty="0"/>
              <a:t>isoform discovery</a:t>
            </a:r>
          </a:p>
          <a:p>
            <a:pPr eaLnBrk="1" hangingPunct="1"/>
            <a:r>
              <a:rPr lang="en-US" sz="1800" dirty="0"/>
              <a:t>Fusion transcript analysis</a:t>
            </a:r>
          </a:p>
          <a:p>
            <a:pPr eaLnBrk="1" hangingPunct="1"/>
            <a:r>
              <a:rPr lang="en-US" sz="1800" b="1" dirty="0"/>
              <a:t>Haplotype phasing</a:t>
            </a:r>
          </a:p>
          <a:p>
            <a:pPr eaLnBrk="1" hangingPunct="1"/>
            <a:r>
              <a:rPr lang="en-US" sz="1800" b="1" dirty="0" smtClean="0"/>
              <a:t>Clinical samples</a:t>
            </a:r>
            <a:endParaRPr lang="en-US" sz="1800" b="1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7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68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What is The BEST?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7680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317875"/>
            <a:ext cx="2217738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3317875"/>
            <a:ext cx="2381250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246188"/>
            <a:ext cx="220821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131888"/>
            <a:ext cx="247967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1223963"/>
            <a:ext cx="24780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7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3317875"/>
            <a:ext cx="2370138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31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21" y="1785006"/>
            <a:ext cx="7980379" cy="2089265"/>
          </a:xfrm>
        </p:spPr>
        <p:txBody>
          <a:bodyPr/>
          <a:lstStyle/>
          <a:p>
            <a:r>
              <a:rPr lang="en-US" dirty="0" smtClean="0"/>
              <a:t>SAMPLE QUALITY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prep: 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3188"/>
            <a:ext cx="8229600" cy="3355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PCR-quality sample and </a:t>
            </a:r>
          </a:p>
          <a:p>
            <a:pPr marL="0" indent="0" algn="ctr">
              <a:buNone/>
            </a:pPr>
            <a:r>
              <a:rPr lang="en-US" sz="4400" dirty="0" smtClean="0"/>
              <a:t>NGS-quality sample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FF0000"/>
                </a:solidFill>
              </a:rPr>
              <a:t>are two completely different things</a:t>
            </a:r>
            <a:endParaRPr lang="en-US" sz="4400" b="1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59981" y="5276666"/>
            <a:ext cx="2739356" cy="1466677"/>
            <a:chOff x="5962603" y="5276666"/>
            <a:chExt cx="2739356" cy="1466677"/>
          </a:xfrm>
        </p:grpSpPr>
        <p:sp>
          <p:nvSpPr>
            <p:cNvPr id="5" name="Oval 4"/>
            <p:cNvSpPr/>
            <p:nvPr/>
          </p:nvSpPr>
          <p:spPr>
            <a:xfrm>
              <a:off x="5962603" y="5469681"/>
              <a:ext cx="1324376" cy="127366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024179" y="5714761"/>
              <a:ext cx="686110" cy="706030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flipH="1">
              <a:off x="7629659" y="5957124"/>
              <a:ext cx="220619" cy="22174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0830" y="5276666"/>
              <a:ext cx="781129" cy="1466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0688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13"/>
            <a:ext cx="8229600" cy="1143000"/>
          </a:xfrm>
        </p:spPr>
        <p:txBody>
          <a:bodyPr/>
          <a:lstStyle/>
          <a:p>
            <a:r>
              <a:rPr lang="en-US" dirty="0" smtClean="0"/>
              <a:t>What do absorption ratios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213"/>
            <a:ext cx="8445554" cy="53065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/280: 1.8 – 2.0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 1.8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 Too little DNA compared to other components of the solution; presence of organic contaminants: proteins and phenol; glycogen - </a:t>
            </a:r>
            <a:r>
              <a:rPr lang="en-US" sz="1800" b="1" dirty="0" smtClean="0">
                <a:solidFill>
                  <a:srgbClr val="0000FF"/>
                </a:solidFill>
              </a:rPr>
              <a:t>absorb at 280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 2.0</a:t>
            </a:r>
            <a:r>
              <a:rPr lang="en-US" sz="1800" dirty="0" smtClean="0"/>
              <a:t>: </a:t>
            </a:r>
          </a:p>
          <a:p>
            <a:pPr marL="0" indent="0">
              <a:buNone/>
            </a:pPr>
            <a:r>
              <a:rPr lang="en-US" sz="1800" dirty="0" smtClean="0"/>
              <a:t>High share of RNA.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/230: 2.0 – 2.2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&lt;2.0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Salt contamination, </a:t>
            </a:r>
            <a:r>
              <a:rPr lang="en-US" sz="1800" dirty="0" err="1" smtClean="0"/>
              <a:t>humic</a:t>
            </a:r>
            <a:r>
              <a:rPr lang="en-US" sz="1800" dirty="0" smtClean="0"/>
              <a:t> acids, peptides, aromatic compounds, polyphenols, </a:t>
            </a:r>
            <a:r>
              <a:rPr lang="en-US" sz="1800" dirty="0"/>
              <a:t>urea, guanidine, </a:t>
            </a:r>
            <a:r>
              <a:rPr lang="en-US" sz="1800" dirty="0" err="1"/>
              <a:t>thiocyanates</a:t>
            </a:r>
            <a:r>
              <a:rPr lang="en-US" sz="1800" dirty="0"/>
              <a:t> (latter </a:t>
            </a:r>
            <a:r>
              <a:rPr lang="en-US" sz="1800" dirty="0" smtClean="0"/>
              <a:t>three </a:t>
            </a:r>
            <a:r>
              <a:rPr lang="en-US" sz="1800" dirty="0"/>
              <a:t>are common kit components</a:t>
            </a:r>
            <a:r>
              <a:rPr lang="en-US" sz="1800" dirty="0" smtClean="0"/>
              <a:t>) – </a:t>
            </a:r>
            <a:r>
              <a:rPr lang="en-US" sz="1800" b="1" dirty="0" smtClean="0">
                <a:solidFill>
                  <a:srgbClr val="0000FF"/>
                </a:solidFill>
              </a:rPr>
              <a:t>absorb at 230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&gt;2.2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High share of RNA, very high share of phenol, </a:t>
            </a:r>
            <a:r>
              <a:rPr lang="en-US" sz="1800" b="1" dirty="0" smtClean="0"/>
              <a:t>high turbidity, </a:t>
            </a:r>
            <a:r>
              <a:rPr lang="en-US" sz="1800" dirty="0"/>
              <a:t>dirty </a:t>
            </a:r>
            <a:r>
              <a:rPr lang="en-US" sz="1800" dirty="0" smtClean="0"/>
              <a:t>instrument, wrong blank.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r">
              <a:buNone/>
            </a:pPr>
            <a:r>
              <a:rPr lang="en-US" sz="1800" i="1" dirty="0" err="1" smtClean="0"/>
              <a:t>Photometrically</a:t>
            </a:r>
            <a:r>
              <a:rPr lang="en-US" sz="1800" i="1" dirty="0" smtClean="0"/>
              <a:t> active contaminants: </a:t>
            </a:r>
          </a:p>
          <a:p>
            <a:pPr marL="0" indent="0" algn="r">
              <a:buNone/>
            </a:pPr>
            <a:r>
              <a:rPr lang="en-US" sz="1800" i="1" dirty="0" smtClean="0"/>
              <a:t>phenol, polyphenols, EDTA, </a:t>
            </a:r>
            <a:r>
              <a:rPr lang="en-US" sz="1800" i="1" dirty="0" err="1" smtClean="0"/>
              <a:t>thiocyanate</a:t>
            </a:r>
            <a:r>
              <a:rPr lang="en-US" sz="1800" i="1" dirty="0" smtClean="0"/>
              <a:t>, protein, </a:t>
            </a:r>
          </a:p>
          <a:p>
            <a:pPr marL="0" indent="0" algn="r">
              <a:buNone/>
            </a:pPr>
            <a:r>
              <a:rPr lang="en-US" sz="1800" i="1" dirty="0" smtClean="0"/>
              <a:t>RNA, nucleotides (fragments below 5 </a:t>
            </a:r>
            <a:r>
              <a:rPr lang="en-US" sz="1800" i="1" dirty="0" err="1" smtClean="0"/>
              <a:t>bp</a:t>
            </a:r>
            <a:r>
              <a:rPr lang="en-US" sz="1800" i="1" dirty="0" smtClean="0"/>
              <a:t>)</a:t>
            </a:r>
          </a:p>
          <a:p>
            <a:pPr marL="0" indent="0" algn="r">
              <a:buNone/>
            </a:pPr>
            <a:endParaRPr lang="en-U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731025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492"/>
            <a:ext cx="5726437" cy="1204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make a correct measurement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788" y="1837023"/>
            <a:ext cx="7611310" cy="45498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Thaw DNA completely</a:t>
            </a:r>
          </a:p>
          <a:p>
            <a:r>
              <a:rPr lang="en-US" sz="2400" dirty="0" smtClean="0"/>
              <a:t>Mix gently (</a:t>
            </a:r>
            <a:r>
              <a:rPr lang="en-US" sz="2400" b="1" dirty="0" smtClean="0">
                <a:solidFill>
                  <a:srgbClr val="FF0000"/>
                </a:solidFill>
              </a:rPr>
              <a:t>never vortex!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Put the sample on a </a:t>
            </a:r>
            <a:r>
              <a:rPr lang="en-US" sz="2400" dirty="0" err="1" smtClean="0"/>
              <a:t>thermoblock</a:t>
            </a:r>
            <a:r>
              <a:rPr lang="en-US" sz="2400" dirty="0" smtClean="0"/>
              <a:t>: 37°C, 15-30 min</a:t>
            </a:r>
          </a:p>
          <a:p>
            <a:r>
              <a:rPr lang="en-US" sz="2400" dirty="0" smtClean="0"/>
              <a:t>Mix gently </a:t>
            </a:r>
          </a:p>
          <a:p>
            <a:r>
              <a:rPr lang="en-US" sz="2400" b="1" dirty="0" smtClean="0"/>
              <a:t>Dilute 1:100 </a:t>
            </a:r>
            <a:r>
              <a:rPr lang="en-US" sz="2400" dirty="0" smtClean="0"/>
              <a:t>(if HMW)</a:t>
            </a:r>
          </a:p>
          <a:p>
            <a:r>
              <a:rPr lang="en-US" sz="2400" dirty="0" smtClean="0"/>
              <a:t>Mix gently</a:t>
            </a:r>
          </a:p>
          <a:p>
            <a:r>
              <a:rPr lang="en-US" sz="2400" dirty="0" smtClean="0"/>
              <a:t>Make a measurement with an appropriate blank</a:t>
            </a:r>
          </a:p>
          <a:p>
            <a:endParaRPr lang="en-US" sz="2400" dirty="0"/>
          </a:p>
          <a:p>
            <a:r>
              <a:rPr lang="en-US" sz="2400" b="1" dirty="0" smtClean="0"/>
              <a:t>NANODROP is Bad</a:t>
            </a:r>
            <a:r>
              <a:rPr lang="en-US" sz="2400" dirty="0" smtClean="0"/>
              <a:t>. Point. </a:t>
            </a:r>
          </a:p>
          <a:p>
            <a:r>
              <a:rPr lang="en-US" sz="2400" dirty="0" smtClean="0"/>
              <a:t>Use </a:t>
            </a:r>
            <a:r>
              <a:rPr lang="en-US" sz="2400" dirty="0" err="1" smtClean="0"/>
              <a:t>Qubit</a:t>
            </a:r>
            <a:r>
              <a:rPr lang="en-US" sz="2400" dirty="0" smtClean="0"/>
              <a:t>, or </a:t>
            </a:r>
            <a:r>
              <a:rPr lang="en-US" sz="2400" dirty="0" err="1" smtClean="0"/>
              <a:t>PicoGreen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5528423" y="580397"/>
            <a:ext cx="1070821" cy="2230830"/>
            <a:chOff x="6649050" y="1417638"/>
            <a:chExt cx="560313" cy="1689269"/>
          </a:xfrm>
        </p:grpSpPr>
        <p:sp>
          <p:nvSpPr>
            <p:cNvPr id="7" name="Can 6"/>
            <p:cNvSpPr/>
            <p:nvPr/>
          </p:nvSpPr>
          <p:spPr>
            <a:xfrm>
              <a:off x="6649050" y="1417638"/>
              <a:ext cx="560313" cy="1689269"/>
            </a:xfrm>
            <a:prstGeom prst="can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>
              <a:off x="6649050" y="2091955"/>
              <a:ext cx="560313" cy="1014952"/>
            </a:xfrm>
            <a:prstGeom prst="can">
              <a:avLst/>
            </a:prstGeom>
            <a:gradFill flip="none" rotWithShape="1">
              <a:gsLst>
                <a:gs pos="29000">
                  <a:srgbClr val="82E4FF">
                    <a:alpha val="84000"/>
                  </a:srgbClr>
                </a:gs>
                <a:gs pos="100000">
                  <a:schemeClr val="accent2">
                    <a:lumMod val="75000"/>
                    <a:alpha val="97000"/>
                  </a:schemeClr>
                </a:gs>
              </a:gsLst>
              <a:lin ang="5700000" scaled="0"/>
              <a:tileRect/>
            </a:gradFill>
            <a:ln>
              <a:gradFill flip="none" rotWithShape="1">
                <a:gsLst>
                  <a:gs pos="29000">
                    <a:schemeClr val="accent1">
                      <a:shade val="95000"/>
                      <a:satMod val="105000"/>
                    </a:schemeClr>
                  </a:gs>
                  <a:gs pos="100000">
                    <a:srgbClr val="FFFFFF"/>
                  </a:gs>
                  <a:gs pos="64000">
                    <a:schemeClr val="accent1">
                      <a:shade val="95000"/>
                      <a:satMod val="10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22982" y="1500291"/>
            <a:ext cx="1977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concentration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High concentration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 flipV="1">
            <a:off x="6424925" y="1665906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flipV="1">
            <a:off x="6424925" y="2397548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28423" y="1787720"/>
            <a:ext cx="107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DNA </a:t>
            </a:r>
            <a:endParaRPr lang="en-US" dirty="0"/>
          </a:p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6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11774"/>
            <a:ext cx="8229600" cy="1143000"/>
          </a:xfrm>
        </p:spPr>
        <p:txBody>
          <a:bodyPr/>
          <a:lstStyle/>
          <a:p>
            <a:r>
              <a:rPr lang="en-US" dirty="0" smtClean="0"/>
              <a:t>Let’s get philosophical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2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sequencing?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342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figures.boundless-cdn.com</a:t>
            </a:r>
            <a:endParaRPr lang="en-US" dirty="0"/>
          </a:p>
        </p:txBody>
      </p:sp>
      <p:pic>
        <p:nvPicPr>
          <p:cNvPr id="5" name="Picture 4" descr="DNA_this_o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8" y="1313808"/>
            <a:ext cx="8963285" cy="3084425"/>
          </a:xfrm>
          <a:prstGeom prst="rect">
            <a:avLst/>
          </a:prstGeom>
        </p:spPr>
      </p:pic>
      <p:pic>
        <p:nvPicPr>
          <p:cNvPr id="6" name="Picture 5" descr="methyl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28" y="4550563"/>
            <a:ext cx="3287738" cy="225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1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>
          <a:xfrm>
            <a:off x="457200" y="47466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sv-SE" dirty="0" err="1" smtClean="0">
                <a:ea typeface="ＭＳ Ｐゴシック" charset="-128"/>
                <a:cs typeface="ＭＳ Ｐゴシック" charset="-128"/>
              </a:rPr>
              <a:t>Since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the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beginning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of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Genomics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:</a:t>
            </a:r>
            <a:endParaRPr lang="sv-SE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xfrm>
            <a:off x="328246" y="1960564"/>
            <a:ext cx="8921262" cy="4352925"/>
          </a:xfrm>
        </p:spPr>
        <p:txBody>
          <a:bodyPr/>
          <a:lstStyle/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genome: virus </a:t>
            </a:r>
            <a:r>
              <a:rPr lang="sv-SE" sz="2200">
                <a:ea typeface="ＭＳ Ｐゴシック" charset="-128"/>
                <a:cs typeface="ＭＳ Ｐゴシック" charset="-128"/>
                <a:sym typeface="Symbol" charset="2"/>
              </a:rPr>
              <a:t> </a:t>
            </a:r>
            <a:r>
              <a:rPr lang="sv-SE" sz="2200">
                <a:ea typeface="ＭＳ Ｐゴシック" charset="-128"/>
                <a:cs typeface="ＭＳ Ｐゴシック" charset="-128"/>
              </a:rPr>
              <a:t>X 174 - 5 368 bp (1977)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Haemophilus influenzae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1.5 Mb (1995)</a:t>
            </a:r>
            <a:endParaRPr lang="sv-SE" sz="2200" i="1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eukaryote: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Saccharomyces cerevisiae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12.4 Mb (1996)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multicellular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Cenorhabditis elegans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- 100 MB (1998-2002)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plant: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Arabidopsis thaliana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- 157 Mb (2000)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31" y="5430838"/>
            <a:ext cx="546589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31" y="4614864"/>
            <a:ext cx="559777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54" y="3929063"/>
            <a:ext cx="548054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854" y="2924175"/>
            <a:ext cx="587620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854" y="2271714"/>
            <a:ext cx="58762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808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sv-SE" sz="4400" dirty="0" smtClean="0">
                <a:latin typeface="Calibri" charset="0"/>
              </a:rPr>
              <a:t>… </a:t>
            </a:r>
            <a:r>
              <a:rPr lang="sv-SE" sz="4400" dirty="0" err="1" smtClean="0">
                <a:latin typeface="Calibri" charset="0"/>
              </a:rPr>
              <a:t>prices</a:t>
            </a:r>
            <a:r>
              <a:rPr lang="sv-SE" sz="4400" dirty="0" smtClean="0">
                <a:latin typeface="Calibri" charset="0"/>
              </a:rPr>
              <a:t> go down</a:t>
            </a:r>
            <a:endParaRPr lang="sv-SE" sz="4400" dirty="0">
              <a:latin typeface="Calibri" charset="0"/>
            </a:endParaRPr>
          </a:p>
        </p:txBody>
      </p:sp>
      <p:sp>
        <p:nvSpPr>
          <p:cNvPr id="54274" name="Rectangle 3"/>
          <p:cNvSpPr>
            <a:spLocks/>
          </p:cNvSpPr>
          <p:nvPr/>
        </p:nvSpPr>
        <p:spPr bwMode="auto">
          <a:xfrm>
            <a:off x="457200" y="18970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sv-SE" sz="3200" dirty="0">
                <a:latin typeface="Calibri" charset="0"/>
              </a:rPr>
              <a:t>Human </a:t>
            </a:r>
            <a:r>
              <a:rPr lang="sv-SE" sz="3200" dirty="0" err="1">
                <a:latin typeface="Calibri" charset="0"/>
              </a:rPr>
              <a:t>genome</a:t>
            </a:r>
            <a:r>
              <a:rPr lang="sv-SE" sz="3200" dirty="0">
                <a:latin typeface="Calibri" charset="0"/>
              </a:rPr>
              <a:t> </a:t>
            </a:r>
            <a:r>
              <a:rPr lang="sv-SE" sz="3200" dirty="0" err="1">
                <a:latin typeface="Calibri" charset="0"/>
              </a:rPr>
              <a:t>project</a:t>
            </a:r>
            <a:r>
              <a:rPr lang="sv-SE" sz="3200" dirty="0">
                <a:latin typeface="Calibri" charset="0"/>
              </a:rPr>
              <a:t>, 2007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Craig </a:t>
            </a:r>
            <a:r>
              <a:rPr lang="sv-SE" sz="2800" dirty="0" err="1">
                <a:latin typeface="Calibri" charset="0"/>
              </a:rPr>
              <a:t>Wenter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70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 err="1">
                <a:latin typeface="Calibri" charset="0"/>
              </a:rPr>
              <a:t>Sanger’s</a:t>
            </a:r>
            <a:r>
              <a:rPr lang="sv-SE" dirty="0">
                <a:latin typeface="Calibri" charset="0"/>
              </a:rPr>
              <a:t> </a:t>
            </a:r>
            <a:r>
              <a:rPr lang="sv-SE" dirty="0" err="1">
                <a:latin typeface="Calibri" charset="0"/>
              </a:rPr>
              <a:t>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James Watson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2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>
                <a:latin typeface="Calibri" charset="0"/>
              </a:rPr>
              <a:t>454 </a:t>
            </a:r>
            <a:r>
              <a:rPr lang="sv-SE" dirty="0" err="1">
                <a:latin typeface="Calibri" charset="0"/>
              </a:rPr>
              <a:t>pyrosequencing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>
                <a:latin typeface="Calibri" charset="0"/>
              </a:rPr>
              <a:t>Ultimate </a:t>
            </a:r>
            <a:r>
              <a:rPr lang="sv-SE" sz="2800" dirty="0" err="1">
                <a:latin typeface="Calibri" charset="0"/>
              </a:rPr>
              <a:t>goal</a:t>
            </a:r>
            <a:r>
              <a:rPr lang="sv-SE" sz="2800" dirty="0">
                <a:latin typeface="Calibri" charset="0"/>
              </a:rPr>
              <a:t>: 1000 $ / </a:t>
            </a:r>
            <a:r>
              <a:rPr lang="sv-SE" sz="2800" dirty="0" err="1" smtClean="0">
                <a:latin typeface="Calibri" charset="0"/>
              </a:rPr>
              <a:t>individual</a:t>
            </a:r>
            <a:endParaRPr lang="sv-SE" sz="2800" dirty="0" smtClean="0">
              <a:latin typeface="Calibri" charset="0"/>
            </a:endParaRPr>
          </a:p>
          <a:p>
            <a:pPr lvl="2">
              <a:spcBef>
                <a:spcPct val="20000"/>
              </a:spcBef>
            </a:pPr>
            <a:r>
              <a:rPr lang="sv-SE" sz="2800" dirty="0" err="1" smtClean="0">
                <a:latin typeface="Calibri" charset="0"/>
              </a:rPr>
              <a:t>Almost</a:t>
            </a:r>
            <a:r>
              <a:rPr lang="sv-SE" sz="2800" dirty="0" smtClean="0">
                <a:latin typeface="Calibri" charset="0"/>
              </a:rPr>
              <a:t> </a:t>
            </a:r>
            <a:r>
              <a:rPr lang="sv-SE" sz="2800" dirty="0" err="1" smtClean="0">
                <a:latin typeface="Calibri" charset="0"/>
              </a:rPr>
              <a:t>there</a:t>
            </a:r>
            <a:r>
              <a:rPr lang="sv-SE" sz="2800" dirty="0" smtClean="0">
                <a:latin typeface="Calibri" charset="0"/>
              </a:rPr>
              <a:t>! (1200 </a:t>
            </a:r>
            <a:r>
              <a:rPr lang="sv-SE" sz="2800" dirty="0">
                <a:latin typeface="Calibri" charset="0"/>
              </a:rPr>
              <a:t>$</a:t>
            </a:r>
            <a:r>
              <a:rPr lang="sv-SE" sz="2800" dirty="0" smtClean="0">
                <a:latin typeface="Calibri" charset="0"/>
              </a:rPr>
              <a:t>)</a:t>
            </a:r>
            <a:endParaRPr lang="sv-SE" sz="2800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</p:txBody>
      </p:sp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5731" y="1417639"/>
            <a:ext cx="1776046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3570" y="4826001"/>
            <a:ext cx="2658208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876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399"/>
            <a:ext cx="7772400" cy="1143000"/>
          </a:xfrm>
        </p:spPr>
        <p:txBody>
          <a:bodyPr/>
          <a:lstStyle/>
          <a:p>
            <a:r>
              <a:rPr lang="sv-SE" dirty="0" smtClean="0"/>
              <a:t>… paradigm </a:t>
            </a:r>
            <a:r>
              <a:rPr lang="sv-SE" dirty="0" err="1" smtClean="0"/>
              <a:t>change</a:t>
            </a:r>
            <a:endParaRPr lang="sv-SE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937" y="1403399"/>
            <a:ext cx="8161534" cy="2819400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genes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complete</a:t>
            </a:r>
            <a:r>
              <a:rPr lang="sv-SE" sz="2400" dirty="0"/>
              <a:t> </a:t>
            </a:r>
            <a:r>
              <a:rPr lang="sv-SE" sz="2400" dirty="0" err="1"/>
              <a:t>genomes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transcripts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whole</a:t>
            </a:r>
            <a:r>
              <a:rPr lang="sv-SE" sz="2400" dirty="0"/>
              <a:t> </a:t>
            </a:r>
            <a:r>
              <a:rPr lang="sv-SE" sz="2400" dirty="0" err="1"/>
              <a:t>transcriptomes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complex</a:t>
            </a:r>
            <a:r>
              <a:rPr lang="sv-SE" sz="2400" dirty="0"/>
              <a:t> </a:t>
            </a:r>
            <a:r>
              <a:rPr lang="sv-SE" sz="2400" dirty="0" err="1" smtClean="0"/>
              <a:t>metagenomic</a:t>
            </a:r>
            <a:r>
              <a:rPr lang="sv-SE" sz="2400" dirty="0" smtClean="0"/>
              <a:t> pools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model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the species </a:t>
            </a:r>
            <a:r>
              <a:rPr lang="sv-SE" sz="2400" dirty="0" err="1"/>
              <a:t>you</a:t>
            </a:r>
            <a:r>
              <a:rPr lang="sv-SE" sz="2400" dirty="0"/>
              <a:t> </a:t>
            </a:r>
            <a:r>
              <a:rPr lang="sv-SE" sz="2400" dirty="0" err="1"/>
              <a:t>are</a:t>
            </a:r>
            <a:r>
              <a:rPr lang="sv-SE" sz="2400" dirty="0"/>
              <a:t> </a:t>
            </a:r>
            <a:r>
              <a:rPr lang="sv-SE" sz="2400" dirty="0" err="1" smtClean="0"/>
              <a:t>studying</a:t>
            </a:r>
            <a:endParaRPr lang="sv-SE" sz="2400" dirty="0" smtClean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 smtClean="0"/>
              <a:t>Personal </a:t>
            </a:r>
            <a:r>
              <a:rPr lang="sv-SE" sz="2400" dirty="0" err="1" smtClean="0"/>
              <a:t>genome</a:t>
            </a:r>
            <a:r>
              <a:rPr lang="sv-SE" sz="2400" dirty="0" smtClean="0"/>
              <a:t> = </a:t>
            </a:r>
            <a:r>
              <a:rPr lang="sv-SE" sz="2400" dirty="0" err="1" smtClean="0"/>
              <a:t>personalized</a:t>
            </a:r>
            <a:r>
              <a:rPr lang="sv-SE" sz="2400" dirty="0" smtClean="0"/>
              <a:t> medicine</a:t>
            </a:r>
            <a:endParaRPr lang="sv-SE" sz="2400" dirty="0"/>
          </a:p>
        </p:txBody>
      </p:sp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3886200" y="4340225"/>
            <a:ext cx="1905000" cy="2298700"/>
            <a:chOff x="429" y="916"/>
            <a:chExt cx="1052" cy="1353"/>
          </a:xfrm>
        </p:grpSpPr>
        <p:pic>
          <p:nvPicPr>
            <p:cNvPr id="7173" name="Picture 5" descr="bild8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609600" y="4873625"/>
            <a:ext cx="2419350" cy="1708150"/>
            <a:chOff x="2039" y="2703"/>
            <a:chExt cx="1524" cy="1076"/>
          </a:xfrm>
        </p:grpSpPr>
        <p:pic>
          <p:nvPicPr>
            <p:cNvPr id="7176" name="Picture 8" descr="Bild Solex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1" t="26820" r="16504" b="19908"/>
            <a:stretch>
              <a:fillRect/>
            </a:stretch>
          </p:blipFill>
          <p:spPr bwMode="auto">
            <a:xfrm>
              <a:off x="2039" y="2703"/>
              <a:ext cx="1524" cy="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2125" y="3529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6985907" y="4053198"/>
            <a:ext cx="1905000" cy="2686050"/>
            <a:chOff x="2928" y="1680"/>
            <a:chExt cx="1344" cy="1836"/>
          </a:xfrm>
        </p:grpSpPr>
        <p:pic>
          <p:nvPicPr>
            <p:cNvPr id="717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5" r="18015"/>
            <a:stretch>
              <a:fillRect/>
            </a:stretch>
          </p:blipFill>
          <p:spPr bwMode="auto">
            <a:xfrm>
              <a:off x="2928" y="1680"/>
              <a:ext cx="1344" cy="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80" name="Rectangle 12"/>
            <p:cNvSpPr>
              <a:spLocks noChangeArrowheads="1"/>
            </p:cNvSpPr>
            <p:nvPr/>
          </p:nvSpPr>
          <p:spPr bwMode="auto">
            <a:xfrm>
              <a:off x="2928" y="1828"/>
              <a:ext cx="155" cy="14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1" name="Rectangle 13"/>
            <p:cNvSpPr>
              <a:spLocks noChangeArrowheads="1"/>
            </p:cNvSpPr>
            <p:nvPr/>
          </p:nvSpPr>
          <p:spPr bwMode="auto">
            <a:xfrm>
              <a:off x="3932" y="1824"/>
              <a:ext cx="336" cy="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auto">
            <a:xfrm>
              <a:off x="3353" y="3280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Rectangle 15"/>
            <p:cNvSpPr>
              <a:spLocks noChangeArrowheads="1"/>
            </p:cNvSpPr>
            <p:nvPr/>
          </p:nvSpPr>
          <p:spPr bwMode="auto">
            <a:xfrm>
              <a:off x="3479" y="33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3994" y="3203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917" y="2635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Rectangle 18"/>
            <p:cNvSpPr>
              <a:spLocks noChangeArrowheads="1"/>
            </p:cNvSpPr>
            <p:nvPr/>
          </p:nvSpPr>
          <p:spPr bwMode="auto">
            <a:xfrm>
              <a:off x="4035" y="2629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Rectangle 19"/>
            <p:cNvSpPr>
              <a:spLocks noChangeArrowheads="1"/>
            </p:cNvSpPr>
            <p:nvPr/>
          </p:nvSpPr>
          <p:spPr bwMode="auto">
            <a:xfrm>
              <a:off x="4184" y="2576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Rectangle 20"/>
            <p:cNvSpPr>
              <a:spLocks noChangeArrowheads="1"/>
            </p:cNvSpPr>
            <p:nvPr/>
          </p:nvSpPr>
          <p:spPr bwMode="auto">
            <a:xfrm>
              <a:off x="4128" y="2592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9" name="Line 21"/>
            <p:cNvSpPr>
              <a:spLocks noChangeShapeType="1"/>
            </p:cNvSpPr>
            <p:nvPr/>
          </p:nvSpPr>
          <p:spPr bwMode="auto">
            <a:xfrm flipH="1">
              <a:off x="3552" y="3168"/>
              <a:ext cx="384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Rectangle 22"/>
            <p:cNvSpPr>
              <a:spLocks noChangeArrowheads="1"/>
            </p:cNvSpPr>
            <p:nvPr/>
          </p:nvSpPr>
          <p:spPr bwMode="auto">
            <a:xfrm>
              <a:off x="3744" y="32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23"/>
            <p:cNvSpPr>
              <a:spLocks noChangeShapeType="1"/>
            </p:cNvSpPr>
            <p:nvPr/>
          </p:nvSpPr>
          <p:spPr bwMode="auto">
            <a:xfrm flipH="1" flipV="1">
              <a:off x="3096" y="3076"/>
              <a:ext cx="288" cy="240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24"/>
            <p:cNvSpPr>
              <a:spLocks noChangeShapeType="1"/>
            </p:cNvSpPr>
            <p:nvPr/>
          </p:nvSpPr>
          <p:spPr bwMode="auto">
            <a:xfrm flipH="1" flipV="1">
              <a:off x="3168" y="3216"/>
              <a:ext cx="240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660880" cy="15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0" y="163124"/>
            <a:ext cx="1919111" cy="250763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99" y="1704151"/>
            <a:ext cx="6590530" cy="1933222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90" y="4037405"/>
            <a:ext cx="7182555" cy="1690998"/>
          </a:xfrm>
          <a:prstGeom prst="rect">
            <a:avLst/>
          </a:prstGeom>
        </p:spPr>
      </p:pic>
      <p:sp>
        <p:nvSpPr>
          <p:cNvPr id="9" name="textruta 8"/>
          <p:cNvSpPr txBox="1"/>
          <p:nvPr/>
        </p:nvSpPr>
        <p:spPr>
          <a:xfrm>
            <a:off x="3385556" y="3882891"/>
            <a:ext cx="97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2.9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0" name="textruta 9"/>
          <p:cNvSpPr txBox="1"/>
          <p:nvPr/>
        </p:nvSpPr>
        <p:spPr>
          <a:xfrm>
            <a:off x="5080867" y="1591899"/>
            <a:ext cx="1142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31.6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1" name="Ellips 10"/>
          <p:cNvSpPr/>
          <p:nvPr/>
        </p:nvSpPr>
        <p:spPr>
          <a:xfrm>
            <a:off x="2367899" y="1591899"/>
            <a:ext cx="1732074" cy="40922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Ellips 11"/>
          <p:cNvSpPr/>
          <p:nvPr/>
        </p:nvSpPr>
        <p:spPr>
          <a:xfrm>
            <a:off x="0" y="3892666"/>
            <a:ext cx="1919111" cy="49388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1"/>
          <p:cNvSpPr txBox="1"/>
          <p:nvPr/>
        </p:nvSpPr>
        <p:spPr>
          <a:xfrm>
            <a:off x="2367899" y="163124"/>
            <a:ext cx="6776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 scientific value diminishes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5609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Main challenge - DATA 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ANALYSIS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/>
            </a:r>
            <a:br>
              <a:rPr lang="en-US" dirty="0" smtClean="0">
                <a:ea typeface="ＭＳ Ｐゴシック" charset="-128"/>
                <a:cs typeface="ＭＳ Ｐゴシック" charset="-128"/>
              </a:rPr>
            </a:br>
            <a:r>
              <a:rPr lang="en-US" dirty="0" smtClean="0">
                <a:ea typeface="ＭＳ Ｐゴシック" charset="-128"/>
                <a:cs typeface="ＭＳ Ｐゴシック" charset="-128"/>
              </a:rPr>
              <a:t>and DATA 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STORAGE</a:t>
            </a:r>
          </a:p>
        </p:txBody>
      </p:sp>
      <p:pic>
        <p:nvPicPr>
          <p:cNvPr id="6041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754" y="1911351"/>
            <a:ext cx="2426677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2510205" y="3659188"/>
            <a:ext cx="30075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>
                <a:latin typeface="Calibri" charset="0"/>
              </a:rPr>
              <a:t>http://finchtalk.geospiza.com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1"/>
            <a:ext cx="2272953" cy="77867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0" b="1" dirty="0">
                <a:latin typeface="+mj-lt"/>
                <a:ea typeface="+mn-ea"/>
                <a:cs typeface="BlairMdITC TT-Medium"/>
              </a:rPr>
              <a:t>!</a:t>
            </a:r>
          </a:p>
        </p:txBody>
      </p:sp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1226527" y="6156326"/>
            <a:ext cx="79922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Calibri" charset="0"/>
              </a:rPr>
              <a:t>=&gt; More bioinformaticians to people!</a:t>
            </a:r>
          </a:p>
        </p:txBody>
      </p:sp>
      <p:grpSp>
        <p:nvGrpSpPr>
          <p:cNvPr id="60422" name="Group 18"/>
          <p:cNvGrpSpPr>
            <a:grpSpLocks/>
          </p:cNvGrpSpPr>
          <p:nvPr/>
        </p:nvGrpSpPr>
        <p:grpSpPr bwMode="auto">
          <a:xfrm>
            <a:off x="5722328" y="2139950"/>
            <a:ext cx="3121269" cy="3735388"/>
            <a:chOff x="6364941" y="1423609"/>
            <a:chExt cx="2525059" cy="2791447"/>
          </a:xfrm>
        </p:grpSpPr>
        <p:cxnSp>
          <p:nvCxnSpPr>
            <p:cNvPr id="11" name="Straight Arrow Connector 10"/>
            <p:cNvCxnSpPr/>
            <p:nvPr/>
          </p:nvCxnSpPr>
          <p:spPr>
            <a:xfrm rot="16200000" flipV="1">
              <a:off x="5647573" y="2808667"/>
              <a:ext cx="2061851" cy="296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693317" y="3854410"/>
              <a:ext cx="2196683" cy="23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25" name="TextBox 13"/>
            <p:cNvSpPr txBox="1">
              <a:spLocks noChangeArrowheads="1"/>
            </p:cNvSpPr>
            <p:nvPr/>
          </p:nvSpPr>
          <p:spPr bwMode="auto">
            <a:xfrm>
              <a:off x="6364941" y="1748665"/>
              <a:ext cx="301825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$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82498" y="3634938"/>
              <a:ext cx="439810" cy="219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55847" y="1792560"/>
              <a:ext cx="554802" cy="20618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0428" name="TextBox 16"/>
            <p:cNvSpPr txBox="1">
              <a:spLocks noChangeArrowheads="1"/>
            </p:cNvSpPr>
            <p:nvPr/>
          </p:nvSpPr>
          <p:spPr bwMode="auto">
            <a:xfrm>
              <a:off x="7090606" y="3941013"/>
              <a:ext cx="1263814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Sequencing</a:t>
              </a:r>
            </a:p>
          </p:txBody>
        </p:sp>
        <p:sp>
          <p:nvSpPr>
            <p:cNvPr id="60429" name="TextBox 17"/>
            <p:cNvSpPr txBox="1">
              <a:spLocks noChangeArrowheads="1"/>
            </p:cNvSpPr>
            <p:nvPr/>
          </p:nvSpPr>
          <p:spPr bwMode="auto">
            <a:xfrm>
              <a:off x="7486190" y="1423609"/>
              <a:ext cx="1403810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Data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53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418" y="145191"/>
            <a:ext cx="2608963" cy="88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1" y="340643"/>
            <a:ext cx="1595596" cy="4971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19113" y="1224047"/>
            <a:ext cx="7897772" cy="556627"/>
          </a:xfrm>
        </p:spPr>
        <p:txBody>
          <a:bodyPr>
            <a:normAutofit fontScale="90000"/>
          </a:bodyPr>
          <a:lstStyle/>
          <a:p>
            <a:r>
              <a:rPr lang="sv-SE" dirty="0" smtClean="0">
                <a:latin typeface="Calibri" pitchFamily="34" charset="0"/>
              </a:rPr>
              <a:t>NGI-portal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8" name="Picture 7" descr="SNPSEQ_Logo[1]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80" y="193572"/>
            <a:ext cx="3357768" cy="788706"/>
          </a:xfrm>
          <a:prstGeom prst="rect">
            <a:avLst/>
          </a:prstGeom>
        </p:spPr>
      </p:pic>
      <p:sp>
        <p:nvSpPr>
          <p:cNvPr id="9" name="Shape 70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519113" y="1781175"/>
            <a:ext cx="8010525" cy="433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74" tIns="64274" rIns="64274" bIns="64274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2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reading: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56" y="1333103"/>
            <a:ext cx="7045088" cy="47446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7486" y="6309914"/>
            <a:ext cx="747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3"/>
              </a:rPr>
              <a:t>http://journals.plos.org/plosbiology/article?id=10.1371/journal.pbio.</a:t>
            </a:r>
            <a:r>
              <a:rPr lang="en-US" i="1" dirty="0" smtClean="0">
                <a:hlinkClick r:id="rId3"/>
              </a:rPr>
              <a:t>1001744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86522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19"/>
            <a:ext cx="9144000" cy="4502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1" y="7259"/>
            <a:ext cx="8593503" cy="1820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75" y="758223"/>
            <a:ext cx="2370111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3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533400"/>
            <a:ext cx="7772400" cy="838200"/>
          </a:xfrm>
          <a:solidFill>
            <a:srgbClr val="A9E4FF"/>
          </a:solidFill>
        </p:spPr>
        <p:txBody>
          <a:bodyPr/>
          <a:lstStyle/>
          <a:p>
            <a:r>
              <a:rPr lang="en-US" sz="3200" b="1">
                <a:solidFill>
                  <a:schemeClr val="tx1"/>
                </a:solidFill>
              </a:rPr>
              <a:t>National Genomics Infrastructure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88771" name="Platshållare för innehåll 4" descr="vetenskapsradet-logoty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88" b="-21088"/>
          <a:stretch>
            <a:fillRect/>
          </a:stretch>
        </p:blipFill>
        <p:spPr bwMode="auto">
          <a:xfrm>
            <a:off x="76200" y="5334000"/>
            <a:ext cx="1303338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2" name="Bildobjekt 5" descr="showpi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257800"/>
            <a:ext cx="1287463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3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154238"/>
            <a:ext cx="22860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4" name="TextBox 15"/>
          <p:cNvSpPr txBox="1">
            <a:spLocks noChangeArrowheads="1"/>
          </p:cNvSpPr>
          <p:nvPr/>
        </p:nvSpPr>
        <p:spPr bwMode="auto">
          <a:xfrm>
            <a:off x="4883150" y="3624263"/>
            <a:ext cx="828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i="1">
                <a:solidFill>
                  <a:schemeClr val="bg1"/>
                </a:solidFill>
              </a:rPr>
              <a:t>Mid 2010</a:t>
            </a:r>
          </a:p>
        </p:txBody>
      </p:sp>
      <p:pic>
        <p:nvPicPr>
          <p:cNvPr id="288775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0" y="2151063"/>
            <a:ext cx="2286000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962400"/>
            <a:ext cx="22860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7" name="AutoShape 27"/>
          <p:cNvSpPr>
            <a:spLocks noChangeArrowheads="1"/>
          </p:cNvSpPr>
          <p:nvPr/>
        </p:nvSpPr>
        <p:spPr bwMode="auto">
          <a:xfrm>
            <a:off x="3587750" y="2827338"/>
            <a:ext cx="1858963" cy="442912"/>
          </a:xfrm>
          <a:prstGeom prst="leftRightArrow">
            <a:avLst>
              <a:gd name="adj1" fmla="val 50000"/>
              <a:gd name="adj2" fmla="val 839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78" name="TextBox 12"/>
          <p:cNvSpPr txBox="1">
            <a:spLocks noChangeArrowheads="1"/>
          </p:cNvSpPr>
          <p:nvPr/>
        </p:nvSpPr>
        <p:spPr bwMode="auto">
          <a:xfrm>
            <a:off x="1149350" y="1676400"/>
            <a:ext cx="263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Stockholm</a:t>
            </a:r>
          </a:p>
        </p:txBody>
      </p:sp>
      <p:sp>
        <p:nvSpPr>
          <p:cNvPr id="288779" name="TextBox 13"/>
          <p:cNvSpPr txBox="1">
            <a:spLocks noChangeArrowheads="1"/>
          </p:cNvSpPr>
          <p:nvPr/>
        </p:nvSpPr>
        <p:spPr bwMode="auto">
          <a:xfrm>
            <a:off x="5721350" y="1600200"/>
            <a:ext cx="235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Uppsala</a:t>
            </a:r>
          </a:p>
        </p:txBody>
      </p:sp>
      <p:sp>
        <p:nvSpPr>
          <p:cNvPr id="288780" name="TextBox 14"/>
          <p:cNvSpPr txBox="1">
            <a:spLocks noChangeArrowheads="1"/>
          </p:cNvSpPr>
          <p:nvPr/>
        </p:nvSpPr>
        <p:spPr bwMode="auto">
          <a:xfrm>
            <a:off x="3359150" y="5816750"/>
            <a:ext cx="236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 err="1"/>
              <a:t>Uppmax</a:t>
            </a:r>
            <a:r>
              <a:rPr lang="en-US" sz="1800" b="1" dirty="0"/>
              <a:t>, Uppsala</a:t>
            </a:r>
          </a:p>
        </p:txBody>
      </p:sp>
      <p:sp>
        <p:nvSpPr>
          <p:cNvPr id="288781" name="AutoShape 16"/>
          <p:cNvSpPr>
            <a:spLocks noChangeArrowheads="1"/>
          </p:cNvSpPr>
          <p:nvPr/>
        </p:nvSpPr>
        <p:spPr bwMode="auto">
          <a:xfrm>
            <a:off x="6254750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82" name="AutoShape 17"/>
          <p:cNvSpPr>
            <a:spLocks noChangeArrowheads="1"/>
          </p:cNvSpPr>
          <p:nvPr/>
        </p:nvSpPr>
        <p:spPr bwMode="auto">
          <a:xfrm rot="5392400">
            <a:off x="1755775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4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1676400" y="2590800"/>
            <a:ext cx="5791200" cy="342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338" name="Shape 70"/>
          <p:cNvSpPr txBox="1">
            <a:spLocks noChangeArrowheads="1"/>
          </p:cNvSpPr>
          <p:nvPr/>
        </p:nvSpPr>
        <p:spPr bwMode="auto">
          <a:xfrm>
            <a:off x="2351088" y="2916238"/>
            <a:ext cx="47244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55" tIns="64255" rIns="64255" bIns="64255"/>
          <a:lstStyle>
            <a:lvl1pPr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10  Illumina HiSeq Xten	         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17  Illumina HiSeq 2000/2500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3    Illumina MiSeq	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    Illumina NextSeq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Life Technologies Ion Torrent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6    Life Technologies Ion Proton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Pacific Biosciences RSII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Sanger ABI3730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    Argus Whole Genome Map. Syst.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Oxford Nanopore MinIon 	</a:t>
            </a: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	</a:t>
            </a:r>
            <a:endParaRPr lang="en-US" sz="18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42475" y="-1379538"/>
            <a:ext cx="1728788" cy="304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i="1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4340" name="Grupp 6"/>
          <p:cNvGrpSpPr>
            <a:grpSpLocks/>
          </p:cNvGrpSpPr>
          <p:nvPr/>
        </p:nvGrpSpPr>
        <p:grpSpPr bwMode="auto">
          <a:xfrm>
            <a:off x="323850" y="1490663"/>
            <a:ext cx="8301038" cy="1054100"/>
            <a:chOff x="382588" y="1131888"/>
            <a:chExt cx="8301037" cy="1054100"/>
          </a:xfrm>
        </p:grpSpPr>
        <p:pic>
          <p:nvPicPr>
            <p:cNvPr id="14344" name="Picture 6" descr="2014-0303_HiSeq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" t="7275" r="33954" b="26607"/>
            <a:stretch>
              <a:fillRect/>
            </a:stretch>
          </p:blipFill>
          <p:spPr bwMode="auto">
            <a:xfrm>
              <a:off x="382588" y="1131888"/>
              <a:ext cx="1328737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5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131888"/>
              <a:ext cx="3403600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6" name="Picture 9" descr="photo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100" y="1131888"/>
              <a:ext cx="1406525" cy="105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625" y="1131888"/>
              <a:ext cx="1403350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341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3" y="1490663"/>
            <a:ext cx="814387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1"/>
          <p:cNvSpPr>
            <a:spLocks noChangeArrowheads="1"/>
          </p:cNvSpPr>
          <p:nvPr/>
        </p:nvSpPr>
        <p:spPr bwMode="auto">
          <a:xfrm>
            <a:off x="423863" y="420688"/>
            <a:ext cx="8528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NGI-SciLifeLab is one of the most well-equipped 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NGS sites in Europe</a:t>
            </a:r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434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9800"/>
            <a:ext cx="22145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77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Once upon a time…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914400" y="1314338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>
                <a:ea typeface="ＭＳ Ｐゴシック" charset="-128"/>
                <a:cs typeface="ＭＳ Ｐゴシック" charset="-128"/>
              </a:rPr>
              <a:t>Fredrik Sanger and Alan Coulson</a:t>
            </a:r>
          </a:p>
          <a:p>
            <a:pPr eaLnBrk="1" hangingPunct="1">
              <a:buFont typeface="Arial" charset="0"/>
              <a:buNone/>
            </a:pPr>
            <a:r>
              <a:rPr lang="en-US" sz="2400" dirty="0" smtClean="0">
                <a:ea typeface="ＭＳ Ｐゴシック" charset="-128"/>
                <a:cs typeface="ＭＳ Ｐゴシック" charset="-128"/>
              </a:rPr>
              <a:t> 	Chain Termination Sequencing (1977)</a:t>
            </a:r>
          </a:p>
          <a:p>
            <a:pPr eaLnBrk="1" hangingPunct="1">
              <a:buFont typeface="Arial" charset="0"/>
              <a:buNone/>
            </a:pPr>
            <a:r>
              <a:rPr lang="en-US" sz="2400" dirty="0" smtClean="0">
                <a:ea typeface="ＭＳ Ｐゴシック" charset="-128"/>
                <a:cs typeface="ＭＳ Ｐゴシック" charset="-128"/>
              </a:rPr>
              <a:t>	</a:t>
            </a:r>
            <a:r>
              <a:rPr lang="en-US" sz="1800" dirty="0" smtClean="0">
                <a:ea typeface="ＭＳ Ｐゴシック" charset="-128"/>
                <a:cs typeface="ＭＳ Ｐゴシック" charset="-128"/>
              </a:rPr>
              <a:t>Nobel prize 1980</a:t>
            </a:r>
          </a:p>
          <a:p>
            <a:pPr eaLnBrk="1" hangingPunct="1">
              <a:buFont typeface="Arial" charset="0"/>
              <a:buNone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555" name="Picture 6"/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57200" y="-57026"/>
            <a:ext cx="8316058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914400" y="2863628"/>
            <a:ext cx="6626333" cy="158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 charset="0"/>
              </a:rPr>
              <a:t>Principle: 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	SYNTHESIS of DNA is randomly  </a:t>
            </a:r>
            <a:r>
              <a:rPr lang="en-US" dirty="0">
                <a:solidFill>
                  <a:srgbClr val="FE0F12"/>
                </a:solidFill>
                <a:latin typeface="Calibri" charset="0"/>
              </a:rPr>
              <a:t>TERMINATED</a:t>
            </a:r>
            <a:r>
              <a:rPr lang="en-US" dirty="0">
                <a:latin typeface="Calibri" charset="0"/>
              </a:rPr>
              <a:t> at different points</a:t>
            </a:r>
          </a:p>
          <a:p>
            <a:endParaRPr lang="en-US" sz="500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	Separation of fragments that are 1 nucleotide different in size</a:t>
            </a:r>
          </a:p>
          <a:p>
            <a:r>
              <a:rPr lang="en-US" sz="1800" dirty="0">
                <a:latin typeface="Calibri" charset="0"/>
              </a:rPr>
              <a:t>	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954403" y="4293617"/>
            <a:ext cx="4200326" cy="1705172"/>
            <a:chOff x="0" y="1120340"/>
            <a:chExt cx="6009072" cy="2852159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120340"/>
              <a:ext cx="3399181" cy="2471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6"/>
            <p:cNvSpPr txBox="1">
              <a:spLocks noChangeArrowheads="1"/>
            </p:cNvSpPr>
            <p:nvPr/>
          </p:nvSpPr>
          <p:spPr bwMode="auto">
            <a:xfrm>
              <a:off x="219779" y="3406216"/>
              <a:ext cx="5789293" cy="566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latin typeface="Calibri" charset="0"/>
                </a:rPr>
                <a:t>Lack of OH-group at 3’ position of </a:t>
              </a:r>
              <a:r>
                <a:rPr lang="en-US" sz="1600" dirty="0" err="1">
                  <a:latin typeface="Calibri" charset="0"/>
                </a:rPr>
                <a:t>deoxyribose</a:t>
              </a:r>
              <a:endParaRPr lang="en-US" sz="1600" dirty="0">
                <a:latin typeface="Calibri" charset="0"/>
              </a:endParaRPr>
            </a:p>
          </p:txBody>
        </p:sp>
        <p:sp>
          <p:nvSpPr>
            <p:cNvPr id="9" name="TextBox 7"/>
            <p:cNvSpPr txBox="1">
              <a:spLocks noChangeArrowheads="1"/>
            </p:cNvSpPr>
            <p:nvPr/>
          </p:nvSpPr>
          <p:spPr bwMode="auto">
            <a:xfrm>
              <a:off x="1446143" y="2980789"/>
              <a:ext cx="259810" cy="3693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Calibri" charset="0"/>
                </a:rPr>
                <a:t>!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1872513" y="3139530"/>
              <a:ext cx="92307" cy="730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" name="Right Arrow 10"/>
            <p:cNvSpPr>
              <a:spLocks noChangeArrowheads="1"/>
            </p:cNvSpPr>
            <p:nvPr/>
          </p:nvSpPr>
          <p:spPr bwMode="auto">
            <a:xfrm flipV="1">
              <a:off x="1731734" y="3212551"/>
              <a:ext cx="141268" cy="149217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rot="10800000" anchor="ctr">
              <a:prstTxWarp prst="textNoShape">
                <a:avLst/>
              </a:prstTxWarp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2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8193" y="4293617"/>
            <a:ext cx="2704390" cy="154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108028" y="5991598"/>
            <a:ext cx="5331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 molecule sequenced at a time = 1 read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Capillary sequencer: 384 reads per run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63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38"/>
            <a:ext cx="9144000" cy="56373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7255" y="5985103"/>
            <a:ext cx="69295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https://</a:t>
            </a:r>
            <a:r>
              <a:rPr lang="en-US" sz="3200" b="1" dirty="0" err="1"/>
              <a:t>ngisweden.scilifelab.se</a:t>
            </a:r>
            <a:r>
              <a:rPr lang="en-US" sz="32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172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1"/>
          <p:cNvSpPr txBox="1">
            <a:spLocks noChangeArrowheads="1"/>
          </p:cNvSpPr>
          <p:nvPr/>
        </p:nvSpPr>
        <p:spPr bwMode="auto">
          <a:xfrm>
            <a:off x="2843213" y="115888"/>
            <a:ext cx="4221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0000"/>
                </a:solidFill>
                <a:latin typeface="Arial" charset="0"/>
              </a:rPr>
              <a:t>What happens then?</a:t>
            </a:r>
          </a:p>
        </p:txBody>
      </p:sp>
      <p:sp>
        <p:nvSpPr>
          <p:cNvPr id="66562" name="TextBox 1"/>
          <p:cNvSpPr txBox="1">
            <a:spLocks noChangeArrowheads="1"/>
          </p:cNvSpPr>
          <p:nvPr/>
        </p:nvSpPr>
        <p:spPr bwMode="auto">
          <a:xfrm>
            <a:off x="250825" y="765175"/>
            <a:ext cx="88931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NGI Project coordinators meet twice a week via Skype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sp>
        <p:nvSpPr>
          <p:cNvPr id="66563" name="TextBox 2"/>
          <p:cNvSpPr txBox="1">
            <a:spLocks noChangeArrowheads="1"/>
          </p:cNvSpPr>
          <p:nvPr/>
        </p:nvSpPr>
        <p:spPr bwMode="auto">
          <a:xfrm>
            <a:off x="403516" y="5990965"/>
            <a:ext cx="799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Project is then assigned to a certain node and a coordinator contacts the PI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313" y="3483944"/>
            <a:ext cx="3762375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sz="2000" b="1" dirty="0"/>
              <a:t>Project distribution is based on:</a:t>
            </a:r>
          </a:p>
          <a:p>
            <a:pPr>
              <a:defRPr/>
            </a:pPr>
            <a:endParaRPr lang="en-US" sz="2000" dirty="0"/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Wish of PI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Type of sequencing technology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Type of application 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Queue at technology platforms</a:t>
            </a:r>
          </a:p>
          <a:p>
            <a:pPr>
              <a:defRPr/>
            </a:pPr>
            <a:endParaRPr lang="en-US" sz="2000" dirty="0"/>
          </a:p>
        </p:txBody>
      </p:sp>
      <p:pic>
        <p:nvPicPr>
          <p:cNvPr id="6656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604" y="3813175"/>
            <a:ext cx="170815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TextBox 5"/>
          <p:cNvSpPr txBox="1">
            <a:spLocks noChangeArrowheads="1"/>
          </p:cNvSpPr>
          <p:nvPr/>
        </p:nvSpPr>
        <p:spPr bwMode="auto">
          <a:xfrm>
            <a:off x="539750" y="2420938"/>
            <a:ext cx="2742458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Ulrika 	     </a:t>
            </a:r>
            <a:r>
              <a:rPr lang="en-US" sz="1800" dirty="0" err="1"/>
              <a:t>Ellenor</a:t>
            </a:r>
            <a:endParaRPr lang="en-US" sz="1800" dirty="0"/>
          </a:p>
          <a:p>
            <a:pPr eaLnBrk="1" hangingPunct="1"/>
            <a:r>
              <a:rPr lang="en-US" sz="1800" dirty="0" err="1"/>
              <a:t>Liljedahl</a:t>
            </a:r>
            <a:r>
              <a:rPr lang="en-US" sz="1800" dirty="0"/>
              <a:t>	     Devine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SNP&amp;SEQ, Uppsala node</a:t>
            </a:r>
          </a:p>
        </p:txBody>
      </p:sp>
      <p:sp>
        <p:nvSpPr>
          <p:cNvPr id="66567" name="TextBox 6"/>
          <p:cNvSpPr txBox="1">
            <a:spLocks noChangeArrowheads="1"/>
          </p:cNvSpPr>
          <p:nvPr/>
        </p:nvSpPr>
        <p:spPr bwMode="auto">
          <a:xfrm>
            <a:off x="3563938" y="2349500"/>
            <a:ext cx="3455987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        </a:t>
            </a:r>
            <a:r>
              <a:rPr lang="en-US" sz="1800" dirty="0" err="1"/>
              <a:t>Mattias</a:t>
            </a:r>
            <a:r>
              <a:rPr lang="en-US" sz="1800" dirty="0"/>
              <a:t>         </a:t>
            </a:r>
            <a:r>
              <a:rPr lang="en-US" sz="1800" dirty="0" err="1"/>
              <a:t>Beata</a:t>
            </a:r>
            <a:r>
              <a:rPr lang="en-US" sz="1800" dirty="0"/>
              <a:t> </a:t>
            </a:r>
          </a:p>
          <a:p>
            <a:pPr eaLnBrk="1" hangingPunct="1"/>
            <a:r>
              <a:rPr lang="en-US" sz="1800" dirty="0"/>
              <a:t>     </a:t>
            </a:r>
            <a:r>
              <a:rPr lang="en-US" sz="1800" dirty="0" err="1"/>
              <a:t>Ormestad</a:t>
            </a:r>
            <a:r>
              <a:rPr lang="en-US" sz="1800" dirty="0"/>
              <a:t>       </a:t>
            </a:r>
            <a:r>
              <a:rPr lang="en-US" sz="1800" dirty="0" err="1"/>
              <a:t>Werne</a:t>
            </a:r>
            <a:r>
              <a:rPr lang="en-US" sz="1800" dirty="0"/>
              <a:t> </a:t>
            </a:r>
            <a:r>
              <a:rPr lang="en-US" sz="1800" dirty="0" err="1"/>
              <a:t>Solenstam</a:t>
            </a:r>
            <a:endParaRPr lang="en-US" sz="1800" dirty="0"/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          Stockholm Node</a:t>
            </a:r>
          </a:p>
          <a:p>
            <a:pPr eaLnBrk="1" hangingPunct="1"/>
            <a:endParaRPr lang="en-US" sz="2000" dirty="0"/>
          </a:p>
        </p:txBody>
      </p:sp>
      <p:sp>
        <p:nvSpPr>
          <p:cNvPr id="66568" name="TextBox 7"/>
          <p:cNvSpPr txBox="1">
            <a:spLocks noChangeArrowheads="1"/>
          </p:cNvSpPr>
          <p:nvPr/>
        </p:nvSpPr>
        <p:spPr bwMode="auto">
          <a:xfrm>
            <a:off x="6925795" y="2655888"/>
            <a:ext cx="2229872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Olga</a:t>
            </a:r>
          </a:p>
          <a:p>
            <a:pPr eaLnBrk="1" hangingPunct="1"/>
            <a:r>
              <a:rPr lang="en-US" sz="1800" dirty="0"/>
              <a:t>Vinnere Pettersson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UGC, Uppsala Node</a:t>
            </a:r>
          </a:p>
        </p:txBody>
      </p:sp>
      <p:pic>
        <p:nvPicPr>
          <p:cNvPr id="6656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60475"/>
            <a:ext cx="882650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1422400"/>
            <a:ext cx="9366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268413"/>
            <a:ext cx="107950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3282208" y="3451989"/>
            <a:ext cx="1369167" cy="5516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003800" y="3357563"/>
            <a:ext cx="44450" cy="4556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80063" y="3429000"/>
            <a:ext cx="1079500" cy="4937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575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268413"/>
            <a:ext cx="87153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6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68413"/>
            <a:ext cx="952500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34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Box 1"/>
          <p:cNvSpPr txBox="1">
            <a:spLocks noChangeArrowheads="1"/>
          </p:cNvSpPr>
          <p:nvPr/>
        </p:nvSpPr>
        <p:spPr bwMode="auto">
          <a:xfrm>
            <a:off x="3308350" y="228600"/>
            <a:ext cx="192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</a:rPr>
              <a:t>Projects at CMS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223838" y="187325"/>
            <a:ext cx="8666162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/>
          <a:lstStyle/>
          <a:p>
            <a:pPr defTabSz="912813">
              <a:defRPr/>
            </a:pPr>
            <a:endParaRPr lang="en-US" sz="1800">
              <a:solidFill>
                <a:srgbClr val="000000"/>
              </a:solidFill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2439988" y="296863"/>
            <a:ext cx="420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000000"/>
                </a:solidFill>
                <a:latin typeface="Verdana" charset="0"/>
                <a:cs typeface="Verdana" charset="0"/>
              </a:rPr>
              <a:t>3. </a:t>
            </a:r>
            <a:r>
              <a:rPr lang="en-US" sz="2000">
                <a:solidFill>
                  <a:srgbClr val="000000"/>
                </a:solidFill>
                <a:latin typeface="Verdana" charset="0"/>
                <a:cs typeface="Verdana" charset="0"/>
              </a:rPr>
              <a:t>Access to genomics platform</a:t>
            </a:r>
          </a:p>
        </p:txBody>
      </p:sp>
      <p:sp>
        <p:nvSpPr>
          <p:cNvPr id="59405" name="Rectangle 14"/>
          <p:cNvSpPr>
            <a:spLocks noChangeArrowheads="1"/>
          </p:cNvSpPr>
          <p:nvPr/>
        </p:nvSpPr>
        <p:spPr bwMode="auto">
          <a:xfrm>
            <a:off x="444500" y="309563"/>
            <a:ext cx="8140700" cy="519112"/>
          </a:xfrm>
          <a:prstGeom prst="rect">
            <a:avLst/>
          </a:prstGeom>
          <a:solidFill>
            <a:srgbClr val="7CD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1" hangingPunct="1"/>
            <a:r>
              <a:rPr lang="en-US" sz="2800" dirty="0" smtClean="0"/>
              <a:t>Project meeting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93100" y="1360827"/>
            <a:ext cx="77921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we can help you with: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Design your experiment based on the scientific question.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Chose the best suited application for your project.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Find the most optimal sequencing setup.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Answer all questions about our technologies and applications, as well as bioinformatics.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 special cases, we can give extra-support with bioinformatics analysis – development of novel methods and applications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53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1064" y="400730"/>
            <a:ext cx="58007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Need help with data analysis?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2" y="1261491"/>
            <a:ext cx="4632266" cy="36089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8654" y="4970531"/>
            <a:ext cx="14682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NBIS.se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37" y="1505270"/>
            <a:ext cx="2787697" cy="2744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011" y="4017296"/>
            <a:ext cx="3872384" cy="275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5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4904" y="2943283"/>
            <a:ext cx="3230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QUESTIONS?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3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963"/>
            <a:ext cx="8229600" cy="1143000"/>
          </a:xfrm>
        </p:spPr>
        <p:txBody>
          <a:bodyPr/>
          <a:lstStyle/>
          <a:p>
            <a:r>
              <a:rPr lang="en-US" b="1" dirty="0" smtClean="0"/>
              <a:t>2006 REVOLUTION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446539" cy="2110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03" y="3528555"/>
            <a:ext cx="2587136" cy="3137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339" y="3528555"/>
            <a:ext cx="2547461" cy="3150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0517" y="1894481"/>
            <a:ext cx="47660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Thousands of molecules sequenced in parallel </a:t>
            </a:r>
          </a:p>
          <a:p>
            <a:endParaRPr lang="en-US" sz="900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1 </a:t>
            </a:r>
            <a:r>
              <a:rPr lang="en-US" b="1" dirty="0" err="1" smtClean="0">
                <a:solidFill>
                  <a:srgbClr val="FF0000"/>
                </a:solidFill>
              </a:rPr>
              <a:t>mln</a:t>
            </a:r>
            <a:r>
              <a:rPr lang="en-US" b="1" dirty="0" smtClean="0">
                <a:solidFill>
                  <a:srgbClr val="FF0000"/>
                </a:solidFill>
              </a:rPr>
              <a:t> reads sequenced per run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340" y="4206479"/>
            <a:ext cx="1800384" cy="1889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1914" y="6205751"/>
            <a:ext cx="186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Roche 454 GS FLX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356" y="48524"/>
            <a:ext cx="1705644" cy="172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2" name="Picture 16" descr="seq_evolution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74"/>
          <a:stretch>
            <a:fillRect/>
          </a:stretch>
        </p:blipFill>
        <p:spPr bwMode="auto">
          <a:xfrm>
            <a:off x="193675" y="1130300"/>
            <a:ext cx="8950325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rot="16200000" flipH="1">
            <a:off x="3752851" y="2232025"/>
            <a:ext cx="615950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4" name="TextBox 13"/>
          <p:cNvSpPr txBox="1">
            <a:spLocks noChangeArrowheads="1"/>
          </p:cNvSpPr>
          <p:nvPr/>
        </p:nvSpPr>
        <p:spPr bwMode="auto">
          <a:xfrm>
            <a:off x="1941513" y="1806575"/>
            <a:ext cx="41386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Massively parallel sequencing (454, Illumina, Life Tech)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532607" y="3231356"/>
            <a:ext cx="990600" cy="382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6" name="TextBox 13"/>
          <p:cNvSpPr txBox="1">
            <a:spLocks noChangeArrowheads="1"/>
          </p:cNvSpPr>
          <p:nvPr/>
        </p:nvSpPr>
        <p:spPr bwMode="auto">
          <a:xfrm>
            <a:off x="836613" y="2465388"/>
            <a:ext cx="13382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Human genome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6169819" y="2318544"/>
            <a:ext cx="1079500" cy="4651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8" name="TextBox 13"/>
          <p:cNvSpPr txBox="1">
            <a:spLocks noChangeArrowheads="1"/>
          </p:cNvSpPr>
          <p:nvPr/>
        </p:nvSpPr>
        <p:spPr bwMode="auto">
          <a:xfrm>
            <a:off x="5410200" y="3092450"/>
            <a:ext cx="1925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James Watsons genome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924800" y="4800600"/>
            <a:ext cx="977900" cy="12700"/>
          </a:xfrm>
          <a:prstGeom prst="straightConnector1">
            <a:avLst/>
          </a:prstGeom>
          <a:ln w="31750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239713" y="228600"/>
            <a:ext cx="8664575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Calibri" charset="0"/>
              </a:rPr>
              <a:t>DNA sequencing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</a:rPr>
              <a:t>revolution - Sweden</a:t>
            </a:r>
            <a:endParaRPr lang="en-US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76491" name="Rectangle 20"/>
          <p:cNvSpPr>
            <a:spLocks noChangeArrowheads="1"/>
          </p:cNvSpPr>
          <p:nvPr/>
        </p:nvSpPr>
        <p:spPr bwMode="auto">
          <a:xfrm>
            <a:off x="5181600" y="4343400"/>
            <a:ext cx="24177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Center for Metagenomic</a:t>
            </a:r>
          </a:p>
          <a:p>
            <a:pPr algn="ctr"/>
            <a:r>
              <a:rPr lang="en-US" sz="1400"/>
              <a:t>   Sequence Analysis (KAW)</a:t>
            </a:r>
          </a:p>
        </p:txBody>
      </p:sp>
      <p:sp>
        <p:nvSpPr>
          <p:cNvPr id="276492" name="Rectangle 21"/>
          <p:cNvSpPr>
            <a:spLocks noChangeArrowheads="1"/>
          </p:cNvSpPr>
          <p:nvPr/>
        </p:nvSpPr>
        <p:spPr bwMode="auto">
          <a:xfrm>
            <a:off x="6858000" y="5943600"/>
            <a:ext cx="2032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Science for Life </a:t>
            </a:r>
          </a:p>
          <a:p>
            <a:pPr algn="ctr"/>
            <a:r>
              <a:rPr lang="en-US" sz="1400"/>
              <a:t>Laboratory (SciLifeLab)</a:t>
            </a:r>
          </a:p>
        </p:txBody>
      </p:sp>
      <p:sp>
        <p:nvSpPr>
          <p:cNvPr id="276493" name="Rectangle 22"/>
          <p:cNvSpPr>
            <a:spLocks noChangeArrowheads="1"/>
          </p:cNvSpPr>
          <p:nvPr/>
        </p:nvSpPr>
        <p:spPr bwMode="auto">
          <a:xfrm>
            <a:off x="6213347" y="5029200"/>
            <a:ext cx="26212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National Genomics Infrastructure </a:t>
            </a:r>
            <a:endParaRPr lang="en-US" sz="1400" dirty="0"/>
          </a:p>
          <a:p>
            <a:pPr algn="ctr"/>
            <a:r>
              <a:rPr lang="en-US" sz="1400" dirty="0" smtClean="0"/>
              <a:t>(NGI)</a:t>
            </a:r>
            <a:endParaRPr lang="en-US" sz="1400" dirty="0"/>
          </a:p>
        </p:txBody>
      </p:sp>
      <p:cxnSp>
        <p:nvCxnSpPr>
          <p:cNvPr id="4" name="Straight Arrow Connector 19"/>
          <p:cNvCxnSpPr/>
          <p:nvPr/>
        </p:nvCxnSpPr>
        <p:spPr>
          <a:xfrm flipV="1">
            <a:off x="4800600" y="4191000"/>
            <a:ext cx="3124200" cy="12700"/>
          </a:xfrm>
          <a:prstGeom prst="straightConnector1">
            <a:avLst/>
          </a:prstGeom>
          <a:ln w="31750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ostperMb2015_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6" y="4191000"/>
            <a:ext cx="4327294" cy="257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3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75492" y="329230"/>
            <a:ext cx="512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Workload at NGI – Sweden 2010-</a:t>
            </a:r>
            <a:r>
              <a:rPr lang="en-US" sz="2400" b="1" dirty="0" smtClean="0"/>
              <a:t>2015</a:t>
            </a:r>
            <a:endParaRPr lang="en-US" sz="2400" b="1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02" y="1154964"/>
            <a:ext cx="6369658" cy="4082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0202" y="5531515"/>
            <a:ext cx="733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• 30% increase in number of NGS samples from previous year (36 000)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421424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8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1783</Words>
  <Application>Microsoft Macintosh PowerPoint</Application>
  <PresentationFormat>On-screen Show (4:3)</PresentationFormat>
  <Paragraphs>486</Paragraphs>
  <Slides>54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Next Generation Sequencing –  An Overview</vt:lpstr>
      <vt:lpstr>Outline:</vt:lpstr>
      <vt:lpstr>HISTORY</vt:lpstr>
      <vt:lpstr>What is sequencing?</vt:lpstr>
      <vt:lpstr>Once upon a time…</vt:lpstr>
      <vt:lpstr>2006 REVOLUTION</vt:lpstr>
      <vt:lpstr>PowerPoint Presentation</vt:lpstr>
      <vt:lpstr>PowerPoint Presentation</vt:lpstr>
      <vt:lpstr>PowerPoint Presentation</vt:lpstr>
      <vt:lpstr>Making an NGS library</vt:lpstr>
      <vt:lpstr>NGS technologies</vt:lpstr>
      <vt:lpstr>Differences between platforms</vt:lpstr>
      <vt:lpstr>Illumina</vt:lpstr>
      <vt:lpstr>Illumina sequencing - bridge amplification </vt:lpstr>
      <vt:lpstr>Ion Torrent</vt:lpstr>
      <vt:lpstr>Ion Torrent - H+ ion-sensitive field effect transistors </vt:lpstr>
      <vt:lpstr>PowerPoint Presentation</vt:lpstr>
      <vt:lpstr>PacBio SMRT-technology</vt:lpstr>
      <vt:lpstr>PacBio SMRT - technology</vt:lpstr>
      <vt:lpstr>PowerPoint Presentation</vt:lpstr>
      <vt:lpstr>PowerPoint Presentation</vt:lpstr>
      <vt:lpstr>Main types of equipment</vt:lpstr>
      <vt:lpstr>PowerPoint Presentation</vt:lpstr>
      <vt:lpstr>NGS/MPS applications</vt:lpstr>
      <vt:lpstr>        De novo sequencing</vt:lpstr>
      <vt:lpstr>Transcriptome sequencing  (RNA-seq)</vt:lpstr>
      <vt:lpstr>mRNA: rRNA depletion  vs polyA selection</vt:lpstr>
      <vt:lpstr>RNA-seq experimental setup</vt:lpstr>
      <vt:lpstr>Amplicon sequencing</vt:lpstr>
      <vt:lpstr>Amplicon sequencing</vt:lpstr>
      <vt:lpstr>Size-related bias in  amplicon-seq</vt:lpstr>
      <vt:lpstr>When you sequence  an amplicon…</vt:lpstr>
      <vt:lpstr>Main types of equipment &amp; applications</vt:lpstr>
      <vt:lpstr>What is The BEST?</vt:lpstr>
      <vt:lpstr>SAMPLE QUALITY REQUIREMENTS</vt:lpstr>
      <vt:lpstr>Sample prep: take home message</vt:lpstr>
      <vt:lpstr>What do absorption ratios tell us?</vt:lpstr>
      <vt:lpstr>How to make a correct measurement</vt:lpstr>
      <vt:lpstr>Let’s get philosophical </vt:lpstr>
      <vt:lpstr>Since the beginning of Genomics:</vt:lpstr>
      <vt:lpstr>PowerPoint Presentation</vt:lpstr>
      <vt:lpstr>… paradigm change</vt:lpstr>
      <vt:lpstr>PowerPoint Presentation</vt:lpstr>
      <vt:lpstr>Main challenge - DATA ANALYSIS and DATA STORAGE</vt:lpstr>
      <vt:lpstr>NGI-portal</vt:lpstr>
      <vt:lpstr>Good reading:</vt:lpstr>
      <vt:lpstr>PowerPoint Presentation</vt:lpstr>
      <vt:lpstr>National Genomics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SciLife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Sequencing –  An Overview</dc:title>
  <dc:creator>Olga Vinnere Pettersson</dc:creator>
  <cp:lastModifiedBy>Olga Vinnere Pettersson</cp:lastModifiedBy>
  <cp:revision>42</cp:revision>
  <dcterms:created xsi:type="dcterms:W3CDTF">2015-11-18T07:35:35Z</dcterms:created>
  <dcterms:modified xsi:type="dcterms:W3CDTF">2016-09-20T10:52:04Z</dcterms:modified>
</cp:coreProperties>
</file>